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2" r:id="rId1"/>
  </p:sldMasterIdLst>
  <p:notesMasterIdLst>
    <p:notesMasterId r:id="rId59"/>
  </p:notesMasterIdLst>
  <p:handoutMasterIdLst>
    <p:handoutMasterId r:id="rId60"/>
  </p:handoutMasterIdLst>
  <p:sldIdLst>
    <p:sldId id="430" r:id="rId2"/>
    <p:sldId id="431" r:id="rId3"/>
    <p:sldId id="432" r:id="rId4"/>
    <p:sldId id="433" r:id="rId5"/>
    <p:sldId id="434" r:id="rId6"/>
    <p:sldId id="435" r:id="rId7"/>
    <p:sldId id="436" r:id="rId8"/>
    <p:sldId id="437" r:id="rId9"/>
    <p:sldId id="438" r:id="rId10"/>
    <p:sldId id="439" r:id="rId11"/>
    <p:sldId id="440" r:id="rId12"/>
    <p:sldId id="441" r:id="rId13"/>
    <p:sldId id="442" r:id="rId14"/>
    <p:sldId id="443" r:id="rId15"/>
    <p:sldId id="444" r:id="rId16"/>
    <p:sldId id="445" r:id="rId17"/>
    <p:sldId id="446" r:id="rId18"/>
    <p:sldId id="447" r:id="rId19"/>
    <p:sldId id="448" r:id="rId20"/>
    <p:sldId id="449" r:id="rId21"/>
    <p:sldId id="483" r:id="rId22"/>
    <p:sldId id="484" r:id="rId23"/>
    <p:sldId id="485" r:id="rId24"/>
    <p:sldId id="486" r:id="rId25"/>
    <p:sldId id="487" r:id="rId26"/>
    <p:sldId id="488" r:id="rId27"/>
    <p:sldId id="489" r:id="rId28"/>
    <p:sldId id="490" r:id="rId29"/>
    <p:sldId id="491" r:id="rId30"/>
    <p:sldId id="492"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512" r:id="rId51"/>
    <p:sldId id="513" r:id="rId52"/>
    <p:sldId id="514" r:id="rId53"/>
    <p:sldId id="515" r:id="rId54"/>
    <p:sldId id="516" r:id="rId55"/>
    <p:sldId id="517" r:id="rId56"/>
    <p:sldId id="518" r:id="rId57"/>
    <p:sldId id="519" r:id="rId58"/>
  </p:sldIdLst>
  <p:sldSz cx="9906000" cy="6858000" type="A4"/>
  <p:notesSz cx="7099300" cy="10234613"/>
  <p:defaultTextStyle>
    <a:defPPr>
      <a:defRPr lang="ko-KR"/>
    </a:defPPr>
    <a:lvl1pPr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1pPr>
    <a:lvl2pPr marL="4572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l"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p:defaultTextStyle>
  <p:extLst>
    <p:ext uri="{EFAFB233-063F-42B5-8137-9DF3F51BA10A}">
      <p15:sldGuideLst xmlns:p15="http://schemas.microsoft.com/office/powerpoint/2012/main">
        <p15:guide id="1" orient="horz" pos="2523">
          <p15:clr>
            <a:srgbClr val="A4A3A4"/>
          </p15:clr>
        </p15:guide>
        <p15:guide id="2" pos="3120">
          <p15:clr>
            <a:srgbClr val="A4A3A4"/>
          </p15:clr>
        </p15:guide>
        <p15:guide id="3" pos="5615">
          <p15:clr>
            <a:srgbClr val="A4A3A4"/>
          </p15:clr>
        </p15:guide>
        <p15:guide id="4" pos="6068">
          <p15:clr>
            <a:srgbClr val="A4A3A4"/>
          </p15:clr>
        </p15:guide>
        <p15:guide id="5" pos="2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D0000"/>
    <a:srgbClr val="A6A6A6"/>
    <a:srgbClr val="C6003D"/>
    <a:srgbClr val="CC66FF"/>
    <a:srgbClr val="3333CC"/>
    <a:srgbClr val="00427A"/>
    <a:srgbClr val="FFF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7203" autoAdjust="0"/>
  </p:normalViewPr>
  <p:slideViewPr>
    <p:cSldViewPr snapToGrid="0">
      <p:cViewPr>
        <p:scale>
          <a:sx n="125" d="100"/>
          <a:sy n="125" d="100"/>
        </p:scale>
        <p:origin x="948" y="-96"/>
      </p:cViewPr>
      <p:guideLst>
        <p:guide orient="horz" pos="2523"/>
        <p:guide pos="3120"/>
        <p:guide pos="5615"/>
        <p:guide pos="6068"/>
        <p:guide pos="26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7" d="100"/>
          <a:sy n="77" d="100"/>
        </p:scale>
        <p:origin x="393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5" name="Rectangle 3"/>
          <p:cNvSpPr>
            <a:spLocks noGrp="1" noChangeArrowheads="1"/>
          </p:cNvSpPr>
          <p:nvPr>
            <p:ph type="dt" sz="quarter"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pPr>
              <a:defRPr/>
            </a:pPr>
            <a:endParaRPr lang="en-US" altLang="ko-KR"/>
          </a:p>
        </p:txBody>
      </p:sp>
      <p:sp>
        <p:nvSpPr>
          <p:cNvPr id="3076" name="Rectangle 4"/>
          <p:cNvSpPr>
            <a:spLocks noGrp="1" noChangeArrowheads="1"/>
          </p:cNvSpPr>
          <p:nvPr>
            <p:ph type="ftr" sz="quarter" idx="2"/>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969963">
              <a:defRPr kumimoji="1" sz="1100" b="0" i="1" baseline="0">
                <a:latin typeface="Times New Roman" pitchFamily="18" charset="0"/>
                <a:ea typeface="돋움" pitchFamily="50" charset="-127"/>
              </a:defRPr>
            </a:lvl1pPr>
          </a:lstStyle>
          <a:p>
            <a:pPr>
              <a:defRPr/>
            </a:pPr>
            <a:endParaRPr lang="en-US" altLang="ko-KR"/>
          </a:p>
        </p:txBody>
      </p:sp>
      <p:sp>
        <p:nvSpPr>
          <p:cNvPr id="3077" name="Rectangle 5"/>
          <p:cNvSpPr>
            <a:spLocks noGrp="1" noChangeArrowheads="1"/>
          </p:cNvSpPr>
          <p:nvPr>
            <p:ph type="sldNum" sz="quarter" idx="3"/>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969963">
              <a:defRPr kumimoji="1" sz="1100" b="0" i="1" baseline="0">
                <a:latin typeface="Times New Roman" pitchFamily="18" charset="0"/>
                <a:ea typeface="돋움" pitchFamily="50" charset="-127"/>
              </a:defRPr>
            </a:lvl1pPr>
          </a:lstStyle>
          <a:p>
            <a:fld id="{AE2D3163-BAA2-4858-B1BD-0A0F6CA26FA8}" type="slidenum">
              <a:rPr lang="en-US" altLang="ko-KR"/>
              <a:pPr/>
              <a:t>‹#›</a:t>
            </a:fld>
            <a:endParaRPr lang="en-US" altLang="ko-KR"/>
          </a:p>
        </p:txBody>
      </p:sp>
    </p:spTree>
    <p:extLst>
      <p:ext uri="{BB962C8B-B14F-4D97-AF65-F5344CB8AC3E}">
        <p14:creationId xmlns:p14="http://schemas.microsoft.com/office/powerpoint/2010/main" val="3599440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1" name="Rectangle 3"/>
          <p:cNvSpPr>
            <a:spLocks noGrp="1" noChangeArrowheads="1"/>
          </p:cNvSpPr>
          <p:nvPr>
            <p:ph type="dt" idx="1"/>
          </p:nvPr>
        </p:nvSpPr>
        <p:spPr bwMode="auto">
          <a:xfrm>
            <a:off x="4024313" y="11113"/>
            <a:ext cx="3076575" cy="479425"/>
          </a:xfrm>
          <a:prstGeom prst="rect">
            <a:avLst/>
          </a:prstGeom>
          <a:noFill/>
          <a:ln w="9525">
            <a:noFill/>
            <a:miter lim="800000"/>
            <a:headEnd/>
            <a:tailEnd/>
          </a:ln>
        </p:spPr>
        <p:txBody>
          <a:bodyPr vert="horz" wrap="square" lIns="19873" tIns="0" rIns="19873" bIns="0" numCol="1" anchor="t" anchorCtr="0" compatLnSpc="1">
            <a:prstTxWarp prst="textNoShape">
              <a:avLst/>
            </a:prstTxWarp>
          </a:bodyPr>
          <a:lstStyle>
            <a:lvl1pPr algn="r" defTabSz="808038" eaLnBrk="1" hangingPunct="1">
              <a:defRPr kumimoji="1" sz="1100" b="0" i="1" baseline="0">
                <a:latin typeface="Arial" charset="0"/>
                <a:ea typeface="돋움" pitchFamily="50" charset="-127"/>
              </a:defRPr>
            </a:lvl1pPr>
          </a:lstStyle>
          <a:p>
            <a:pPr>
              <a:defRPr/>
            </a:pPr>
            <a:endParaRPr lang="en-US" altLang="ko-KR"/>
          </a:p>
        </p:txBody>
      </p:sp>
      <p:sp>
        <p:nvSpPr>
          <p:cNvPr id="2052" name="Rectangle 4"/>
          <p:cNvSpPr>
            <a:spLocks noGrp="1" noChangeArrowheads="1"/>
          </p:cNvSpPr>
          <p:nvPr>
            <p:ph type="ftr" sz="quarter" idx="4"/>
          </p:nvPr>
        </p:nvSpPr>
        <p:spPr bwMode="auto">
          <a:xfrm>
            <a:off x="-1588" y="9742488"/>
            <a:ext cx="3076576"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l" defTabSz="808038" eaLnBrk="1" hangingPunct="1">
              <a:defRPr kumimoji="1" sz="1100" b="0" i="1" baseline="0">
                <a:latin typeface="Arial" charset="0"/>
                <a:ea typeface="돋움" pitchFamily="50" charset="-127"/>
              </a:defRPr>
            </a:lvl1pPr>
          </a:lstStyle>
          <a:p>
            <a:pPr>
              <a:defRPr/>
            </a:pPr>
            <a:endParaRPr lang="en-US" altLang="ko-KR"/>
          </a:p>
        </p:txBody>
      </p:sp>
      <p:sp>
        <p:nvSpPr>
          <p:cNvPr id="2053" name="Rectangle 5"/>
          <p:cNvSpPr>
            <a:spLocks noGrp="1" noChangeArrowheads="1"/>
          </p:cNvSpPr>
          <p:nvPr>
            <p:ph type="sldNum" sz="quarter" idx="5"/>
          </p:nvPr>
        </p:nvSpPr>
        <p:spPr bwMode="auto">
          <a:xfrm>
            <a:off x="4024313" y="9742488"/>
            <a:ext cx="3076575" cy="479425"/>
          </a:xfrm>
          <a:prstGeom prst="rect">
            <a:avLst/>
          </a:prstGeom>
          <a:noFill/>
          <a:ln w="9525">
            <a:noFill/>
            <a:miter lim="800000"/>
            <a:headEnd/>
            <a:tailEnd/>
          </a:ln>
        </p:spPr>
        <p:txBody>
          <a:bodyPr vert="horz" wrap="square" lIns="19873" tIns="0" rIns="19873" bIns="0" numCol="1" anchor="b" anchorCtr="0" compatLnSpc="1">
            <a:prstTxWarp prst="textNoShape">
              <a:avLst/>
            </a:prstTxWarp>
          </a:bodyPr>
          <a:lstStyle>
            <a:lvl1pPr algn="r" defTabSz="808038" eaLnBrk="1" hangingPunct="1">
              <a:defRPr kumimoji="1" sz="1100" b="0" i="1" baseline="0">
                <a:ea typeface="돋움" pitchFamily="50" charset="-127"/>
              </a:defRPr>
            </a:lvl1pPr>
          </a:lstStyle>
          <a:p>
            <a:fld id="{FB7D1744-BAE0-472E-BFB2-AFCA76EC2E33}" type="slidenum">
              <a:rPr lang="en-US" altLang="ko-KR"/>
              <a:pPr/>
              <a:t>‹#›</a:t>
            </a:fld>
            <a:endParaRPr lang="en-US" altLang="ko-KR"/>
          </a:p>
        </p:txBody>
      </p:sp>
      <p:sp>
        <p:nvSpPr>
          <p:cNvPr id="13318" name="Rectangle 6"/>
          <p:cNvSpPr>
            <a:spLocks noGrp="1" noRot="1" noChangeAspect="1" noChangeArrowheads="1" noTextEdit="1"/>
          </p:cNvSpPr>
          <p:nvPr>
            <p:ph type="sldImg" idx="2"/>
          </p:nvPr>
        </p:nvSpPr>
        <p:spPr bwMode="auto">
          <a:xfrm>
            <a:off x="669925" y="242888"/>
            <a:ext cx="5759450" cy="3987800"/>
          </a:xfrm>
          <a:prstGeom prst="rect">
            <a:avLst/>
          </a:prstGeom>
          <a:noFill/>
          <a:ln w="12700">
            <a:solidFill>
              <a:schemeClr val="tx1"/>
            </a:solidFill>
            <a:miter lim="800000"/>
            <a:headEnd/>
            <a:tailEnd/>
          </a:ln>
        </p:spPr>
      </p:sp>
      <p:sp>
        <p:nvSpPr>
          <p:cNvPr id="2055" name="Rectangle 7"/>
          <p:cNvSpPr>
            <a:spLocks noGrp="1" noChangeArrowheads="1"/>
          </p:cNvSpPr>
          <p:nvPr>
            <p:ph type="body" sz="quarter" idx="3"/>
          </p:nvPr>
        </p:nvSpPr>
        <p:spPr bwMode="auto">
          <a:xfrm>
            <a:off x="552450" y="4240213"/>
            <a:ext cx="5994400" cy="5264150"/>
          </a:xfrm>
          <a:prstGeom prst="rect">
            <a:avLst/>
          </a:prstGeom>
          <a:noFill/>
          <a:ln w="9525">
            <a:noFill/>
            <a:miter lim="800000"/>
            <a:headEnd/>
            <a:tailEnd/>
          </a:ln>
        </p:spPr>
        <p:txBody>
          <a:bodyPr vert="horz" wrap="square" lIns="89431" tIns="46372" rIns="89431" bIns="46372" numCol="1" anchor="t" anchorCtr="0" compatLnSpc="1">
            <a:prstTxWarp prst="textNoShape">
              <a:avLst/>
            </a:prstTxWarp>
          </a:bodyPr>
          <a:lstStyle/>
          <a:p>
            <a:pPr lvl="0"/>
            <a:r>
              <a:rPr lang="en-US" altLang="ko-KR" noProof="0"/>
              <a:t>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 First Text Level</a:t>
            </a:r>
          </a:p>
          <a:p>
            <a:pPr lvl="1"/>
            <a:r>
              <a:rPr lang="en-US" altLang="ko-KR" noProof="0"/>
              <a:t>Second Text Level Second Text Level Second Text Level Second Text Level Second Text Level Second Text Level Second Text Level Second Text Level Second Text Level Second Text Level Second Text Level Second Text Level Second Text Level Second Text Level</a:t>
            </a:r>
          </a:p>
          <a:p>
            <a:pPr lvl="2"/>
            <a:r>
              <a:rPr lang="en-US" altLang="ko-KR" noProof="0"/>
              <a:t>Third Text Level Third Text Level Third Text Level Third Text Level Third Text Level Third Text Level Third Text Level Third Text Level Third Text Level Third Text Level Third Text Level Third Text Level Third Text Level Third Text Level Third Text Level Third Text Level</a:t>
            </a:r>
          </a:p>
          <a:p>
            <a:pPr lvl="3"/>
            <a:r>
              <a:rPr lang="en-US" altLang="ko-KR" noProof="0"/>
              <a:t>Firth Text Level Firth Text Level Firth Text Level Firth Text Level Firth Text Level Firth Text Level Firth Text Level Firth Text Level Firth Text Level Firth Text Level Firth Text Level Firth Text Level Firth Text Level Firth Text Level</a:t>
            </a:r>
          </a:p>
          <a:p>
            <a:pPr lvl="4"/>
            <a:r>
              <a:rPr lang="en-US" altLang="ko-KR" noProof="0"/>
              <a:t>Fifth Text Level Fifth Text Level Fifth Text Level Fifth Text Level Fifth Text Level Fifth Text Level Fifth Text Level Fifth Text Level Fifth Text Level Fifth Text Level Fifth Text Level Fifth Text Level Fifth Text Level Fifth Text Level</a:t>
            </a:r>
          </a:p>
          <a:p>
            <a:pPr lvl="0"/>
            <a:endParaRPr lang="en-US" altLang="ko-KR" noProof="0"/>
          </a:p>
        </p:txBody>
      </p:sp>
      <p:sp>
        <p:nvSpPr>
          <p:cNvPr id="5128" name="Rectangle 8"/>
          <p:cNvSpPr>
            <a:spLocks noChangeArrowheads="1"/>
          </p:cNvSpPr>
          <p:nvPr/>
        </p:nvSpPr>
        <p:spPr bwMode="auto">
          <a:xfrm>
            <a:off x="6621463" y="9820275"/>
            <a:ext cx="4000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431" tIns="46372" rIns="89431" bIns="46372" anchor="ctr">
            <a:spAutoFit/>
          </a:bodyPr>
          <a:lstStyle/>
          <a:p>
            <a:pPr algn="r" defTabSz="911225"/>
            <a:fld id="{9A8C0365-D384-4C75-B46E-BFDAFDAD7614}" type="slidenum">
              <a:rPr kumimoji="1" lang="en-US" altLang="ko-KR" sz="1500" b="0" baseline="0">
                <a:latin typeface="Times New Roman" pitchFamily="18" charset="0"/>
                <a:ea typeface="돋움" pitchFamily="50" charset="-127"/>
              </a:rPr>
              <a:pPr algn="r" defTabSz="911225"/>
              <a:t>‹#›</a:t>
            </a:fld>
            <a:endParaRPr kumimoji="1" lang="en-US" altLang="ko-KR" sz="1500" b="0" baseline="0">
              <a:latin typeface="Times New Roman" pitchFamily="18" charset="0"/>
              <a:ea typeface="돋움" pitchFamily="50" charset="-127"/>
            </a:endParaRPr>
          </a:p>
        </p:txBody>
      </p:sp>
      <p:sp>
        <p:nvSpPr>
          <p:cNvPr id="5129" name="Rectangle 9"/>
          <p:cNvSpPr>
            <a:spLocks noChangeArrowheads="1"/>
          </p:cNvSpPr>
          <p:nvPr/>
        </p:nvSpPr>
        <p:spPr bwMode="auto">
          <a:xfrm>
            <a:off x="560388" y="4248150"/>
            <a:ext cx="5978525" cy="52498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6434" tIns="48217" rIns="96434" bIns="48217" anchor="ctr"/>
          <a:lstStyle>
            <a:lvl1pPr defTabSz="947738">
              <a:defRPr b="1" baseline="-25000">
                <a:solidFill>
                  <a:schemeClr val="tx1"/>
                </a:solidFill>
                <a:latin typeface="Arial" charset="0"/>
                <a:ea typeface="굴림" pitchFamily="50" charset="-127"/>
              </a:defRPr>
            </a:lvl1pPr>
            <a:lvl2pPr marL="742950" indent="-285750" defTabSz="947738">
              <a:defRPr b="1" baseline="-25000">
                <a:solidFill>
                  <a:schemeClr val="tx1"/>
                </a:solidFill>
                <a:latin typeface="Arial" charset="0"/>
                <a:ea typeface="굴림" pitchFamily="50" charset="-127"/>
              </a:defRPr>
            </a:lvl2pPr>
            <a:lvl3pPr marL="1143000" indent="-228600" defTabSz="947738">
              <a:defRPr b="1" baseline="-25000">
                <a:solidFill>
                  <a:schemeClr val="tx1"/>
                </a:solidFill>
                <a:latin typeface="Arial" charset="0"/>
                <a:ea typeface="굴림" pitchFamily="50" charset="-127"/>
              </a:defRPr>
            </a:lvl3pPr>
            <a:lvl4pPr marL="1600200" indent="-228600" defTabSz="947738">
              <a:defRPr b="1" baseline="-25000">
                <a:solidFill>
                  <a:schemeClr val="tx1"/>
                </a:solidFill>
                <a:latin typeface="Arial" charset="0"/>
                <a:ea typeface="굴림" pitchFamily="50" charset="-127"/>
              </a:defRPr>
            </a:lvl4pPr>
            <a:lvl5pPr marL="2057400" indent="-228600" defTabSz="947738">
              <a:defRPr b="1" baseline="-25000">
                <a:solidFill>
                  <a:schemeClr val="tx1"/>
                </a:solidFill>
                <a:latin typeface="Arial" charset="0"/>
                <a:ea typeface="굴림" pitchFamily="50" charset="-127"/>
              </a:defRPr>
            </a:lvl5pPr>
            <a:lvl6pPr marL="25146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6pPr>
            <a:lvl7pPr marL="29718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7pPr>
            <a:lvl8pPr marL="34290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8pPr>
            <a:lvl9pPr marL="3886200" indent="-228600" algn="r" defTabSz="947738" eaLnBrk="0" fontAlgn="base" hangingPunct="0">
              <a:spcBef>
                <a:spcPct val="0"/>
              </a:spcBef>
              <a:spcAft>
                <a:spcPct val="0"/>
              </a:spcAft>
              <a:defRPr b="1" baseline="-25000">
                <a:solidFill>
                  <a:schemeClr val="tx1"/>
                </a:solidFill>
                <a:latin typeface="Arial" charset="0"/>
                <a:ea typeface="굴림" pitchFamily="50" charset="-127"/>
              </a:defRPr>
            </a:lvl9pPr>
          </a:lstStyle>
          <a:p>
            <a:pPr algn="r">
              <a:defRPr/>
            </a:pPr>
            <a:endParaRPr lang="ko-KR" altLang="en-US" sz="1900" baseline="0"/>
          </a:p>
        </p:txBody>
      </p:sp>
    </p:spTree>
    <p:extLst>
      <p:ext uri="{BB962C8B-B14F-4D97-AF65-F5344CB8AC3E}">
        <p14:creationId xmlns:p14="http://schemas.microsoft.com/office/powerpoint/2010/main" val="1244263334"/>
      </p:ext>
    </p:extLst>
  </p:cSld>
  <p:clrMap bg1="lt1" tx1="dk1" bg2="lt2" tx2="dk2" accent1="accent1" accent2="accent2" accent3="accent3" accent4="accent4" accent5="accent5" accent6="accent6" hlink="hlink" folHlink="folHlink"/>
  <p:notesStyle>
    <a:lvl1pPr indent="180975" algn="just" defTabSz="874713" rtl="0" eaLnBrk="0" fontAlgn="b" latinLnBrk="1" hangingPunct="0">
      <a:spcBef>
        <a:spcPct val="30000"/>
      </a:spcBef>
      <a:spcAft>
        <a:spcPct val="0"/>
      </a:spcAft>
      <a:defRPr kumimoji="1" sz="1300" kern="1200">
        <a:solidFill>
          <a:schemeClr val="tx1"/>
        </a:solidFill>
        <a:latin typeface="굴림" pitchFamily="50" charset="-127"/>
        <a:ea typeface="굴림" pitchFamily="50" charset="-127"/>
        <a:cs typeface="+mn-cs"/>
      </a:defRPr>
    </a:lvl1pPr>
    <a:lvl2pPr marL="361950" indent="179388"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722313"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085850" indent="180975" algn="l" defTabSz="874713" rtl="0" eaLnBrk="0" fontAlgn="b"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446213" indent="180975" algn="l" defTabSz="874713" rtl="0" eaLnBrk="0" fontAlgn="b" latinLnBrk="1" hangingPunct="0">
      <a:spcBef>
        <a:spcPct val="20000"/>
      </a:spcBef>
      <a:spcAft>
        <a:spcPct val="0"/>
      </a:spcAft>
      <a:buClr>
        <a:schemeClr val="hlink"/>
      </a:buClr>
      <a:buSzPct val="100000"/>
      <a:buFont typeface="굴림체" pitchFamily="49" charset="-127"/>
      <a:buChar char="-"/>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B7D1744-BAE0-472E-BFB2-AFCA76EC2E33}" type="slidenum">
              <a:rPr lang="en-US" altLang="ko-KR" smtClean="0"/>
              <a:pPr/>
              <a:t>46</a:t>
            </a:fld>
            <a:endParaRPr lang="en-US" altLang="ko-KR"/>
          </a:p>
        </p:txBody>
      </p:sp>
    </p:spTree>
    <p:extLst>
      <p:ext uri="{BB962C8B-B14F-4D97-AF65-F5344CB8AC3E}">
        <p14:creationId xmlns:p14="http://schemas.microsoft.com/office/powerpoint/2010/main" val="39198831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3" name="그룹 10"/>
          <p:cNvGrpSpPr>
            <a:grpSpLocks/>
          </p:cNvGrpSpPr>
          <p:nvPr userDrawn="1"/>
        </p:nvGrpSpPr>
        <p:grpSpPr bwMode="auto">
          <a:xfrm>
            <a:off x="6753225" y="6351588"/>
            <a:ext cx="2122488" cy="254000"/>
            <a:chOff x="417600" y="6351900"/>
            <a:chExt cx="2122713" cy="253710"/>
          </a:xfrm>
        </p:grpSpPr>
        <p:pic>
          <p:nvPicPr>
            <p:cNvPr id="4" name="Picture 3" descr="C:\Documents and Settings\김서형\바탕 화면\Illustrator\영문로고(홈피).jpg"/>
            <p:cNvPicPr>
              <a:picLocks noChangeAspect="1" noChangeArrowheads="1"/>
            </p:cNvPicPr>
            <p:nvPr userDrawn="1"/>
          </p:nvPicPr>
          <p:blipFill>
            <a:blip r:embed="rId2"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5" name="그림 9" descr="ppt_하단로고.jpg"/>
            <p:cNvPicPr>
              <a:picLocks noChangeAspect="1"/>
            </p:cNvPicPr>
            <p:nvPr userDrawn="1"/>
          </p:nvPicPr>
          <p:blipFill>
            <a:blip r:embed="rId3"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6" name="Picture 10"/>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7"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ctr" rtl="0" eaLnBrk="1" fontAlgn="base" latinLnBrk="1" hangingPunct="1">
              <a:spcBef>
                <a:spcPct val="0"/>
              </a:spcBef>
              <a:spcAft>
                <a:spcPct val="0"/>
              </a:spcAft>
              <a:defRPr kumimoji="1" sz="1000" b="0" kern="1200" baseline="0">
                <a:solidFill>
                  <a:srgbClr val="00427A"/>
                </a:solidFill>
                <a:latin typeface="+mn-lt"/>
                <a:ea typeface="+mn-ea"/>
                <a:cs typeface="+mn-cs"/>
              </a:defRPr>
            </a:lvl1pPr>
            <a:lvl2pPr marL="4572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2pPr>
            <a:lvl3pPr marL="9144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3pPr>
            <a:lvl4pPr marL="13716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4pPr>
            <a:lvl5pPr marL="1828800" algn="r" rtl="0" eaLnBrk="0" fontAlgn="base" hangingPunct="0">
              <a:spcBef>
                <a:spcPct val="0"/>
              </a:spcBef>
              <a:spcAft>
                <a:spcPct val="0"/>
              </a:spcAft>
              <a:defRPr b="1" kern="1200" baseline="-25000">
                <a:solidFill>
                  <a:schemeClr val="tx1"/>
                </a:solidFill>
                <a:latin typeface="Arial" charset="0"/>
                <a:ea typeface="굴림" pitchFamily="50" charset="-127"/>
                <a:cs typeface="+mn-cs"/>
              </a:defRPr>
            </a:lvl5pPr>
            <a:lvl6pPr marL="2286000" algn="l" defTabSz="914400" rtl="0" eaLnBrk="1" latinLnBrk="1" hangingPunct="1">
              <a:defRPr b="1" kern="1200" baseline="-25000">
                <a:solidFill>
                  <a:schemeClr val="tx1"/>
                </a:solidFill>
                <a:latin typeface="Arial" charset="0"/>
                <a:ea typeface="굴림" pitchFamily="50" charset="-127"/>
                <a:cs typeface="+mn-cs"/>
              </a:defRPr>
            </a:lvl6pPr>
            <a:lvl7pPr marL="2743200" algn="l" defTabSz="914400" rtl="0" eaLnBrk="1" latinLnBrk="1" hangingPunct="1">
              <a:defRPr b="1" kern="1200" baseline="-25000">
                <a:solidFill>
                  <a:schemeClr val="tx1"/>
                </a:solidFill>
                <a:latin typeface="Arial" charset="0"/>
                <a:ea typeface="굴림" pitchFamily="50" charset="-127"/>
                <a:cs typeface="+mn-cs"/>
              </a:defRPr>
            </a:lvl7pPr>
            <a:lvl8pPr marL="3200400" algn="l" defTabSz="914400" rtl="0" eaLnBrk="1" latinLnBrk="1" hangingPunct="1">
              <a:defRPr b="1" kern="1200" baseline="-25000">
                <a:solidFill>
                  <a:schemeClr val="tx1"/>
                </a:solidFill>
                <a:latin typeface="Arial" charset="0"/>
                <a:ea typeface="굴림" pitchFamily="50" charset="-127"/>
                <a:cs typeface="+mn-cs"/>
              </a:defRPr>
            </a:lvl8pPr>
            <a:lvl9pPr marL="3657600" algn="l" defTabSz="914400" rtl="0" eaLnBrk="1" latinLnBrk="1" hangingPunct="1">
              <a:defRPr b="1" kern="1200" baseline="-25000">
                <a:solidFill>
                  <a:schemeClr val="tx1"/>
                </a:solidFill>
                <a:latin typeface="Arial" charset="0"/>
                <a:ea typeface="굴림" pitchFamily="50" charset="-127"/>
                <a:cs typeface="+mn-cs"/>
              </a:defRPr>
            </a:lvl9pPr>
          </a:lstStyle>
          <a:p>
            <a:pPr algn="l">
              <a:defRPr/>
            </a:pPr>
            <a:r>
              <a:rPr lang="en-US" altLang="ko-KR" sz="1050" b="1" dirty="0">
                <a:solidFill>
                  <a:srgbClr val="C6003D"/>
                </a:solidFill>
                <a:latin typeface="맑은 고딕" panose="020B0503020000020004" pitchFamily="50" charset="-127"/>
                <a:ea typeface="맑은 고딕" panose="020B0503020000020004" pitchFamily="50" charset="-127"/>
              </a:rPr>
              <a:t>http://pel.ajou.ac.kr</a:t>
            </a:r>
          </a:p>
        </p:txBody>
      </p:sp>
      <p:sp>
        <p:nvSpPr>
          <p:cNvPr id="8" name="Line 24"/>
          <p:cNvSpPr>
            <a:spLocks noChangeShapeType="1"/>
          </p:cNvSpPr>
          <p:nvPr userDrawn="1"/>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35852" name="Rectangle 2"/>
          <p:cNvSpPr>
            <a:spLocks noGrp="1" noChangeArrowheads="1"/>
          </p:cNvSpPr>
          <p:nvPr>
            <p:ph type="ctrTitle"/>
          </p:nvPr>
        </p:nvSpPr>
        <p:spPr>
          <a:xfrm>
            <a:off x="200025" y="2130425"/>
            <a:ext cx="9432925" cy="1470025"/>
          </a:xfrm>
        </p:spPr>
        <p:txBody>
          <a:bodyPr/>
          <a:lstStyle>
            <a:lvl1pPr algn="ctr">
              <a:defRPr smtClean="0"/>
            </a:lvl1pPr>
          </a:lstStyle>
          <a:p>
            <a:r>
              <a:rPr lang="ko-KR" altLang="en-US"/>
              <a:t>마스터 제목 스타일 편집</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F21F3CC4-FFD5-4A91-BF8F-9ED1261497DD}" type="slidenum">
              <a:rPr lang="en-US" altLang="ko-K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89775" y="301625"/>
            <a:ext cx="2152650" cy="55753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31825" y="301625"/>
            <a:ext cx="6305550" cy="55753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BBD0B84B-9C91-456E-B513-EA7B6B2194F4}" type="slidenum">
              <a:rPr lang="en-US" altLang="ko-K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solidFill>
                  <a:schemeClr val="tx1"/>
                </a:solidFill>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sz="2000"/>
            </a:lvl1pPr>
            <a:lvl2pPr>
              <a:buClr>
                <a:srgbClr val="FFC000"/>
              </a:buClr>
              <a:defRPr sz="1800"/>
            </a:lvl2pPr>
            <a:lvl3pPr>
              <a:buClr>
                <a:srgbClr val="00B050"/>
              </a:buClr>
              <a:defRPr sz="1600"/>
            </a:lvl3pPr>
            <a:lvl4pPr>
              <a:defRPr sz="1400"/>
            </a:lvl4pPr>
            <a:lvl5pPr>
              <a:defRPr sz="12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Rectangle 18"/>
          <p:cNvSpPr>
            <a:spLocks noGrp="1" noChangeArrowheads="1"/>
          </p:cNvSpPr>
          <p:nvPr>
            <p:ph type="sldNum" sz="quarter" idx="10"/>
          </p:nvPr>
        </p:nvSpPr>
        <p:spPr/>
        <p:txBody>
          <a:bodyPr/>
          <a:lstStyle>
            <a:lvl1pPr eaLnBrk="0" latinLnBrk="0" hangingPunct="0">
              <a:defRPr/>
            </a:lvl1pPr>
          </a:lstStyle>
          <a:p>
            <a:fld id="{7CC01F1E-FD2C-4DE6-8652-E5F26BFD322C}" type="slidenum">
              <a:rPr lang="en-US" altLang="ko-KR"/>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00"/>
            <a:ext cx="8420100" cy="1362075"/>
          </a:xfrm>
        </p:spPr>
        <p:txBody>
          <a:bodyPr anchor="t"/>
          <a:lstStyle>
            <a:lvl1pPr algn="l">
              <a:defRPr sz="4000" b="1"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18"/>
          <p:cNvSpPr>
            <a:spLocks noGrp="1" noChangeArrowheads="1"/>
          </p:cNvSpPr>
          <p:nvPr>
            <p:ph type="sldNum" sz="quarter" idx="10"/>
          </p:nvPr>
        </p:nvSpPr>
        <p:spPr/>
        <p:txBody>
          <a:bodyPr/>
          <a:lstStyle>
            <a:lvl1pPr eaLnBrk="0" latinLnBrk="0" hangingPunct="0">
              <a:defRPr/>
            </a:lvl1pPr>
          </a:lstStyle>
          <a:p>
            <a:fld id="{24B4E946-9B88-4ADC-B905-64067D9A227B}" type="slidenum">
              <a:rPr lang="en-US" altLang="ko-K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318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13325" y="1268413"/>
            <a:ext cx="422910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18"/>
          <p:cNvSpPr>
            <a:spLocks noGrp="1" noChangeArrowheads="1"/>
          </p:cNvSpPr>
          <p:nvPr>
            <p:ph type="sldNum" sz="quarter" idx="10"/>
          </p:nvPr>
        </p:nvSpPr>
        <p:spPr/>
        <p:txBody>
          <a:bodyPr/>
          <a:lstStyle>
            <a:lvl1pPr eaLnBrk="0" latinLnBrk="0" hangingPunct="0">
              <a:defRPr/>
            </a:lvl1pPr>
          </a:lstStyle>
          <a:p>
            <a:fld id="{B8C1BA51-5AF6-455A-AE45-0FF750F73E41}" type="slidenum">
              <a:rPr lang="en-US" altLang="ko-K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09596" y="185262"/>
            <a:ext cx="8601104" cy="500066"/>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18"/>
          <p:cNvSpPr>
            <a:spLocks noGrp="1" noChangeArrowheads="1"/>
          </p:cNvSpPr>
          <p:nvPr>
            <p:ph type="sldNum" sz="quarter" idx="10"/>
          </p:nvPr>
        </p:nvSpPr>
        <p:spPr/>
        <p:txBody>
          <a:bodyPr/>
          <a:lstStyle>
            <a:lvl1pPr eaLnBrk="0" latinLnBrk="0" hangingPunct="0">
              <a:defRPr/>
            </a:lvl1pPr>
          </a:lstStyle>
          <a:p>
            <a:fld id="{A6B6496B-8F0B-4E43-9D5A-63DD201DBC4A}"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18"/>
          <p:cNvSpPr>
            <a:spLocks noGrp="1" noChangeArrowheads="1"/>
          </p:cNvSpPr>
          <p:nvPr>
            <p:ph type="sldNum" sz="quarter" idx="10"/>
          </p:nvPr>
        </p:nvSpPr>
        <p:spPr/>
        <p:txBody>
          <a:bodyPr/>
          <a:lstStyle>
            <a:lvl1pPr eaLnBrk="0" latinLnBrk="0" hangingPunct="0">
              <a:defRPr/>
            </a:lvl1pPr>
          </a:lstStyle>
          <a:p>
            <a:fld id="{028E91DD-3420-442E-BB6A-92E8729C54FE}" type="slidenum">
              <a:rPr lang="en-US" altLang="ko-K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8"/>
          <p:cNvSpPr>
            <a:spLocks noGrp="1" noChangeArrowheads="1"/>
          </p:cNvSpPr>
          <p:nvPr>
            <p:ph type="sldNum" sz="quarter" idx="10"/>
          </p:nvPr>
        </p:nvSpPr>
        <p:spPr/>
        <p:txBody>
          <a:bodyPr/>
          <a:lstStyle>
            <a:lvl1pPr eaLnBrk="0" latinLnBrk="0" hangingPunct="0">
              <a:defRPr/>
            </a:lvl1pPr>
          </a:lstStyle>
          <a:p>
            <a:fld id="{5C8B0A65-5797-4F44-BB95-06880D826663}" type="slidenum">
              <a:rPr lang="en-US" altLang="ko-K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1142984"/>
            <a:ext cx="3259138" cy="928694"/>
          </a:xfrm>
        </p:spPr>
        <p:txBody>
          <a:bodyPr anchor="b"/>
          <a:lstStyle>
            <a:lvl1pPr algn="l">
              <a:defRPr sz="2000" b="1"/>
            </a:lvl1pPr>
          </a:lstStyle>
          <a:p>
            <a:r>
              <a:rPr lang="ko-KR" altLang="en-US"/>
              <a:t>마스터 제목 스타일 편집</a:t>
            </a:r>
            <a:endParaRPr lang="ko-KR" altLang="en-US" dirty="0"/>
          </a:p>
        </p:txBody>
      </p:sp>
      <p:sp>
        <p:nvSpPr>
          <p:cNvPr id="3" name="내용 개체 틀 2"/>
          <p:cNvSpPr>
            <a:spLocks noGrp="1"/>
          </p:cNvSpPr>
          <p:nvPr>
            <p:ph idx="1"/>
          </p:nvPr>
        </p:nvSpPr>
        <p:spPr>
          <a:xfrm>
            <a:off x="3873500" y="1142984"/>
            <a:ext cx="5537200" cy="49831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2071678"/>
            <a:ext cx="3259138" cy="40544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7A73714A-6984-4F75-86B2-08E5113C12EA}" type="slidenum">
              <a:rPr lang="en-US" altLang="ko-K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18"/>
          <p:cNvSpPr>
            <a:spLocks noGrp="1" noChangeArrowheads="1"/>
          </p:cNvSpPr>
          <p:nvPr>
            <p:ph type="sldNum" sz="quarter" idx="10"/>
          </p:nvPr>
        </p:nvSpPr>
        <p:spPr/>
        <p:txBody>
          <a:bodyPr/>
          <a:lstStyle>
            <a:lvl1pPr eaLnBrk="0" latinLnBrk="0" hangingPunct="0">
              <a:defRPr/>
            </a:lvl1pPr>
          </a:lstStyle>
          <a:p>
            <a:fld id="{277059AA-D57A-4577-9C2B-A0D67C1B0BB3}" type="slidenum">
              <a:rPr lang="en-US" altLang="ko-K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31825" y="1268413"/>
            <a:ext cx="8610600" cy="460851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a:t>First Text Level</a:t>
            </a:r>
          </a:p>
          <a:p>
            <a:pPr lvl="1"/>
            <a:r>
              <a:rPr lang="en-US" altLang="ko-KR"/>
              <a:t>Second Text Level</a:t>
            </a:r>
          </a:p>
          <a:p>
            <a:pPr lvl="2"/>
            <a:r>
              <a:rPr lang="en-US" altLang="ko-KR"/>
              <a:t>Third Text Level</a:t>
            </a:r>
          </a:p>
          <a:p>
            <a:pPr lvl="3"/>
            <a:r>
              <a:rPr lang="en-US" altLang="ko-KR"/>
              <a:t>Forth Text Level</a:t>
            </a:r>
          </a:p>
          <a:p>
            <a:pPr lvl="4"/>
            <a:r>
              <a:rPr lang="en-US" altLang="ko-KR"/>
              <a:t>Fifth Text Level</a:t>
            </a:r>
          </a:p>
          <a:p>
            <a:pPr lvl="4"/>
            <a:endParaRPr lang="en-US" altLang="ko-KR"/>
          </a:p>
        </p:txBody>
      </p:sp>
      <p:sp>
        <p:nvSpPr>
          <p:cNvPr id="740370" name="Rectangle 18"/>
          <p:cNvSpPr>
            <a:spLocks noGrp="1" noChangeArrowheads="1"/>
          </p:cNvSpPr>
          <p:nvPr>
            <p:ph type="sldNum" sz="quarter" idx="4"/>
          </p:nvPr>
        </p:nvSpPr>
        <p:spPr bwMode="auto">
          <a:xfrm>
            <a:off x="4689475" y="6345238"/>
            <a:ext cx="50482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1" hangingPunct="1">
              <a:defRPr kumimoji="1" sz="1000" b="0" baseline="0">
                <a:solidFill>
                  <a:srgbClr val="C6003D"/>
                </a:solidFill>
                <a:latin typeface="HY헤드라인M" pitchFamily="18" charset="-127"/>
                <a:ea typeface="HY헤드라인M" pitchFamily="18" charset="-127"/>
              </a:defRPr>
            </a:lvl1pPr>
          </a:lstStyle>
          <a:p>
            <a:fld id="{0DA3B68B-46E3-4E04-9108-E8C30956DB97}" type="slidenum">
              <a:rPr lang="en-US" altLang="ko-KR"/>
              <a:pPr/>
              <a:t>‹#›</a:t>
            </a:fld>
            <a:endParaRPr lang="ko-KR" altLang="en-US"/>
          </a:p>
        </p:txBody>
      </p:sp>
      <p:sp>
        <p:nvSpPr>
          <p:cNvPr id="1028" name="Line 24"/>
          <p:cNvSpPr>
            <a:spLocks noChangeShapeType="1"/>
          </p:cNvSpPr>
          <p:nvPr/>
        </p:nvSpPr>
        <p:spPr bwMode="auto">
          <a:xfrm flipV="1">
            <a:off x="415925" y="6303963"/>
            <a:ext cx="8497888" cy="4762"/>
          </a:xfrm>
          <a:prstGeom prst="line">
            <a:avLst/>
          </a:prstGeom>
          <a:noFill/>
          <a:ln w="57150" cmpd="thinThick">
            <a:solidFill>
              <a:srgbClr val="C6003D"/>
            </a:solidFill>
            <a:round/>
            <a:headEnd type="none" w="sm" len="sm"/>
            <a:tailEnd type="none" w="sm" len="sm"/>
          </a:ln>
        </p:spPr>
        <p:txBody>
          <a:bodyPr/>
          <a:lstStyle/>
          <a:p>
            <a:endParaRPr lang="ko-KR" altLang="en-US"/>
          </a:p>
        </p:txBody>
      </p:sp>
      <p:sp>
        <p:nvSpPr>
          <p:cNvPr id="1029" name="Rectangle 2"/>
          <p:cNvSpPr>
            <a:spLocks noGrp="1" noChangeArrowheads="1"/>
          </p:cNvSpPr>
          <p:nvPr>
            <p:ph type="title"/>
          </p:nvPr>
        </p:nvSpPr>
        <p:spPr bwMode="auto">
          <a:xfrm>
            <a:off x="738188" y="169863"/>
            <a:ext cx="8247062" cy="5445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ko-KR" altLang="en-US"/>
              <a:t>제목</a:t>
            </a:r>
          </a:p>
        </p:txBody>
      </p:sp>
      <p:grpSp>
        <p:nvGrpSpPr>
          <p:cNvPr id="1030" name="그룹 10"/>
          <p:cNvGrpSpPr>
            <a:grpSpLocks/>
          </p:cNvGrpSpPr>
          <p:nvPr userDrawn="1"/>
        </p:nvGrpSpPr>
        <p:grpSpPr bwMode="auto">
          <a:xfrm>
            <a:off x="6753225" y="6351588"/>
            <a:ext cx="2122488" cy="254000"/>
            <a:chOff x="417600" y="6351900"/>
            <a:chExt cx="2122713" cy="253710"/>
          </a:xfrm>
        </p:grpSpPr>
        <p:pic>
          <p:nvPicPr>
            <p:cNvPr id="1033" name="Picture 3" descr="C:\Documents and Settings\김서형\바탕 화면\Illustrator\영문로고(홈피).jpg"/>
            <p:cNvPicPr>
              <a:picLocks noChangeAspect="1" noChangeArrowheads="1"/>
            </p:cNvPicPr>
            <p:nvPr userDrawn="1"/>
          </p:nvPicPr>
          <p:blipFill>
            <a:blip r:embed="rId13" cstate="print">
              <a:clrChange>
                <a:clrFrom>
                  <a:srgbClr val="FDFDFD"/>
                </a:clrFrom>
                <a:clrTo>
                  <a:srgbClr val="FDFDFD">
                    <a:alpha val="0"/>
                  </a:srgbClr>
                </a:clrTo>
              </a:clrChange>
            </a:blip>
            <a:srcRect l="15929" t="12303" b="17969"/>
            <a:stretch>
              <a:fillRect/>
            </a:stretch>
          </p:blipFill>
          <p:spPr bwMode="auto">
            <a:xfrm>
              <a:off x="727388" y="6381750"/>
              <a:ext cx="1812925" cy="182563"/>
            </a:xfrm>
            <a:prstGeom prst="rect">
              <a:avLst/>
            </a:prstGeom>
            <a:noFill/>
            <a:ln w="9525">
              <a:noFill/>
              <a:miter lim="800000"/>
              <a:headEnd/>
              <a:tailEnd/>
            </a:ln>
          </p:spPr>
        </p:pic>
        <p:pic>
          <p:nvPicPr>
            <p:cNvPr id="1034" name="그림 9" descr="ppt_하단로고.jpg"/>
            <p:cNvPicPr>
              <a:picLocks noChangeAspect="1"/>
            </p:cNvPicPr>
            <p:nvPr userDrawn="1"/>
          </p:nvPicPr>
          <p:blipFill>
            <a:blip r:embed="rId14" cstate="print">
              <a:clrChange>
                <a:clrFrom>
                  <a:srgbClr val="FFFFFF"/>
                </a:clrFrom>
                <a:clrTo>
                  <a:srgbClr val="FFFFFF">
                    <a:alpha val="0"/>
                  </a:srgbClr>
                </a:clrTo>
              </a:clrChange>
            </a:blip>
            <a:srcRect r="86270"/>
            <a:stretch>
              <a:fillRect/>
            </a:stretch>
          </p:blipFill>
          <p:spPr bwMode="auto">
            <a:xfrm>
              <a:off x="417600" y="6351900"/>
              <a:ext cx="286928" cy="253710"/>
            </a:xfrm>
            <a:prstGeom prst="rect">
              <a:avLst/>
            </a:prstGeom>
            <a:noFill/>
            <a:ln w="9525">
              <a:noFill/>
              <a:miter lim="800000"/>
              <a:headEnd/>
              <a:tailEnd/>
            </a:ln>
          </p:spPr>
        </p:pic>
      </p:grpSp>
      <p:pic>
        <p:nvPicPr>
          <p:cNvPr id="1031" name="Picture 10"/>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8956675" y="5999163"/>
            <a:ext cx="854075" cy="574675"/>
          </a:xfrm>
          <a:prstGeom prst="rect">
            <a:avLst/>
          </a:prstGeom>
          <a:noFill/>
          <a:ln w="12700">
            <a:noFill/>
            <a:miter lim="800000"/>
            <a:headEnd type="none" w="sm" len="sm"/>
            <a:tailEnd type="none" w="sm" len="sm"/>
          </a:ln>
        </p:spPr>
      </p:pic>
      <p:sp>
        <p:nvSpPr>
          <p:cNvPr id="10" name="Rectangle 18"/>
          <p:cNvSpPr txBox="1">
            <a:spLocks noChangeArrowheads="1"/>
          </p:cNvSpPr>
          <p:nvPr userDrawn="1"/>
        </p:nvSpPr>
        <p:spPr bwMode="auto">
          <a:xfrm>
            <a:off x="322263" y="6351588"/>
            <a:ext cx="2022475" cy="333375"/>
          </a:xfrm>
          <a:prstGeom prst="rect">
            <a:avLst/>
          </a:prstGeom>
          <a:noFill/>
          <a:ln w="9525">
            <a:noFill/>
            <a:miter lim="800000"/>
            <a:headEnd/>
            <a:tailEnd/>
          </a:ln>
          <a:effectLst/>
        </p:spPr>
        <p:txBody>
          <a:bodyPr/>
          <a:lstStyle>
            <a:defPPr>
              <a:defRPr lang="ko-KR"/>
            </a:defPPr>
            <a:lvl1pPr algn="l" eaLnBrk="1" latinLnBrk="1" hangingPunct="1">
              <a:defRPr kumimoji="1" sz="1050" baseline="0">
                <a:solidFill>
                  <a:srgbClr val="C6003D"/>
                </a:solidFill>
                <a:latin typeface="맑은 고딕" panose="020B0503020000020004" pitchFamily="50" charset="-127"/>
                <a:ea typeface="맑은 고딕" panose="020B0503020000020004" pitchFamily="50" charset="-127"/>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a:defRPr/>
            </a:pPr>
            <a:r>
              <a:rPr lang="en-US" altLang="ko-KR" dirty="0"/>
              <a:t>http://pel.ajou.ac.kr</a:t>
            </a:r>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hf hdr="0" ftr="0" dt="0"/>
  <p:txStyles>
    <p:titleStyle>
      <a:lvl1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2pPr>
      <a:lvl3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3pPr>
      <a:lvl4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4pPr>
      <a:lvl5pPr algn="l" rtl="0" eaLnBrk="0" fontAlgn="base" latinLnBrk="1" hangingPunct="0">
        <a:spcBef>
          <a:spcPct val="0"/>
        </a:spcBef>
        <a:spcAft>
          <a:spcPct val="0"/>
        </a:spcAft>
        <a:defRPr kumimoji="1" sz="3200" b="1">
          <a:solidFill>
            <a:schemeClr val="bg1"/>
          </a:solidFill>
          <a:latin typeface="맑은 고딕" pitchFamily="50" charset="-127"/>
          <a:ea typeface="맑은 고딕" pitchFamily="50" charset="-127"/>
        </a:defRPr>
      </a:lvl5pPr>
      <a:lvl6pPr marL="4572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6pPr>
      <a:lvl7pPr marL="9144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7pPr>
      <a:lvl8pPr marL="13716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8pPr>
      <a:lvl9pPr marL="1828800" algn="l" rtl="0" eaLnBrk="1" fontAlgn="base" latinLnBrk="1" hangingPunct="1">
        <a:spcBef>
          <a:spcPct val="0"/>
        </a:spcBef>
        <a:spcAft>
          <a:spcPct val="0"/>
        </a:spcAft>
        <a:defRPr kumimoji="1" sz="2200">
          <a:solidFill>
            <a:srgbClr val="00427A"/>
          </a:solidFill>
          <a:latin typeface="HY견고딕" pitchFamily="18" charset="-127"/>
          <a:ea typeface="HY견고딕" pitchFamily="18" charset="-127"/>
        </a:defRPr>
      </a:lvl9pPr>
    </p:titleStyle>
    <p:bodyStyle>
      <a:lvl1pPr marL="285750" indent="-285750" algn="l" rtl="0" eaLnBrk="0" fontAlgn="ctr" latinLnBrk="1" hangingPunct="0">
        <a:spcBef>
          <a:spcPct val="20000"/>
        </a:spcBef>
        <a:spcAft>
          <a:spcPct val="0"/>
        </a:spcAft>
        <a:buClr>
          <a:srgbClr val="FD0000"/>
        </a:buClr>
        <a:buFont typeface="Wingdings" pitchFamily="2" charset="2"/>
        <a:buChar char="§"/>
        <a:defRPr kumimoji="1" sz="2000">
          <a:solidFill>
            <a:srgbClr val="00427A"/>
          </a:solidFill>
          <a:latin typeface="맑은 고딕" pitchFamily="50" charset="-127"/>
          <a:ea typeface="맑은 고딕" pitchFamily="50" charset="-127"/>
          <a:cs typeface="+mn-cs"/>
        </a:defRPr>
      </a:lvl1pPr>
      <a:lvl2pPr marL="671513" indent="-195263" algn="l" rtl="0" eaLnBrk="0" fontAlgn="ctr" latinLnBrk="1" hangingPunct="0">
        <a:spcBef>
          <a:spcPct val="20000"/>
        </a:spcBef>
        <a:spcAft>
          <a:spcPct val="0"/>
        </a:spcAft>
        <a:buClr>
          <a:srgbClr val="FFC000"/>
        </a:buClr>
        <a:buFont typeface="Wingdings" pitchFamily="2" charset="2"/>
        <a:buChar char="§"/>
        <a:defRPr kumimoji="1">
          <a:solidFill>
            <a:srgbClr val="00427A"/>
          </a:solidFill>
          <a:latin typeface="맑은 고딕" pitchFamily="50" charset="-127"/>
          <a:ea typeface="맑은 고딕" pitchFamily="50" charset="-127"/>
        </a:defRPr>
      </a:lvl2pPr>
      <a:lvl3pPr marL="1042988" indent="-180975" algn="l" rtl="0" eaLnBrk="0" fontAlgn="ctr" latinLnBrk="1" hangingPunct="0">
        <a:spcBef>
          <a:spcPct val="20000"/>
        </a:spcBef>
        <a:spcAft>
          <a:spcPct val="0"/>
        </a:spcAft>
        <a:buClr>
          <a:srgbClr val="00B050"/>
        </a:buClr>
        <a:buFont typeface="Wingdings" pitchFamily="2" charset="2"/>
        <a:buChar char="§"/>
        <a:defRPr kumimoji="1" sz="1600">
          <a:solidFill>
            <a:srgbClr val="00427A"/>
          </a:solidFill>
          <a:latin typeface="맑은 고딕" pitchFamily="50" charset="-127"/>
          <a:ea typeface="맑은 고딕" pitchFamily="50" charset="-127"/>
        </a:defRPr>
      </a:lvl3pPr>
      <a:lvl4pPr marL="1423988" indent="-185738" algn="l" rtl="0" eaLnBrk="0" fontAlgn="ctr" latinLnBrk="1" hangingPunct="0">
        <a:spcBef>
          <a:spcPct val="20000"/>
        </a:spcBef>
        <a:spcAft>
          <a:spcPct val="0"/>
        </a:spcAft>
        <a:buClr>
          <a:srgbClr val="800000"/>
        </a:buClr>
        <a:buFont typeface="Wingdings" pitchFamily="2" charset="2"/>
        <a:buChar char="§"/>
        <a:defRPr kumimoji="1" sz="1400">
          <a:solidFill>
            <a:srgbClr val="00427A"/>
          </a:solidFill>
          <a:latin typeface="맑은 고딕" pitchFamily="50" charset="-127"/>
          <a:ea typeface="맑은 고딕" pitchFamily="50" charset="-127"/>
        </a:defRPr>
      </a:lvl4pPr>
      <a:lvl5pPr marL="1814513" indent="-200025" algn="l" rtl="0" eaLnBrk="0" fontAlgn="ctr" latinLnBrk="1" hangingPunct="0">
        <a:spcBef>
          <a:spcPct val="20000"/>
        </a:spcBef>
        <a:spcAft>
          <a:spcPct val="0"/>
        </a:spcAft>
        <a:buClr>
          <a:srgbClr val="800000"/>
        </a:buClr>
        <a:buFont typeface="Wingdings" pitchFamily="2" charset="2"/>
        <a:buChar char="§"/>
        <a:defRPr kumimoji="1" sz="1200">
          <a:solidFill>
            <a:srgbClr val="00427A"/>
          </a:solidFill>
          <a:latin typeface="맑은 고딕" pitchFamily="50" charset="-127"/>
          <a:ea typeface="맑은 고딕" pitchFamily="50" charset="-127"/>
        </a:defRPr>
      </a:lvl5pPr>
      <a:lvl6pPr marL="22717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6pPr>
      <a:lvl7pPr marL="27289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7pPr>
      <a:lvl8pPr marL="31861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8pPr>
      <a:lvl9pPr marL="3643313" indent="-200025" algn="l" rtl="0" eaLnBrk="1" fontAlgn="ctr" latinLnBrk="1" hangingPunct="1">
        <a:spcBef>
          <a:spcPct val="20000"/>
        </a:spcBef>
        <a:spcAft>
          <a:spcPct val="0"/>
        </a:spcAft>
        <a:buClr>
          <a:srgbClr val="800000"/>
        </a:buClr>
        <a:buFont typeface="Wingdings" pitchFamily="2" charset="2"/>
        <a:buChar char="§"/>
        <a:defRPr kumimoji="1" sz="1200">
          <a:solidFill>
            <a:srgbClr val="00427A"/>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2.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5.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wmf"/><Relationship Id="rId5" Type="http://schemas.openxmlformats.org/officeDocument/2006/relationships/oleObject" Target="../embeddings/oleObject8.bin"/><Relationship Id="rId4" Type="http://schemas.openxmlformats.org/officeDocument/2006/relationships/image" Target="../media/image43.wmf"/></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47.jpg"/></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3.wmf"/><Relationship Id="rId4" Type="http://schemas.openxmlformats.org/officeDocument/2006/relationships/oleObject" Target="../embeddings/oleObject10.bin"/></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44.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64.wmf"/><Relationship Id="rId4" Type="http://schemas.openxmlformats.org/officeDocument/2006/relationships/oleObject" Target="../embeddings/oleObject12.bin"/><Relationship Id="rId9" Type="http://schemas.openxmlformats.org/officeDocument/2006/relationships/image" Target="../media/image66.wmf"/></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7.wmf"/><Relationship Id="rId5" Type="http://schemas.openxmlformats.org/officeDocument/2006/relationships/oleObject" Target="../embeddings/oleObject15.bin"/><Relationship Id="rId4" Type="http://schemas.openxmlformats.org/officeDocument/2006/relationships/image" Target="../media/image68.jp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71.jp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0.wmf"/><Relationship Id="rId5" Type="http://schemas.openxmlformats.org/officeDocument/2006/relationships/oleObject" Target="../embeddings/oleObject17.bin"/><Relationship Id="rId4" Type="http://schemas.openxmlformats.org/officeDocument/2006/relationships/image" Target="../media/image69.wmf"/></Relationships>
</file>

<file path=ppt/slides/_rels/slide45.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53.png"/><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72.wmf"/><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4.jpg"/><Relationship Id="rId4" Type="http://schemas.openxmlformats.org/officeDocument/2006/relationships/image" Target="../media/image75.wmf"/></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82.png"/><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1.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ctrTitle"/>
          </p:nvPr>
        </p:nvSpPr>
        <p:spPr>
          <a:xfrm>
            <a:off x="0" y="1557338"/>
            <a:ext cx="9906000" cy="1470025"/>
          </a:xfrm>
        </p:spPr>
        <p:txBody>
          <a:bodyPr/>
          <a:lstStyle/>
          <a:p>
            <a:pPr eaLnBrk="1" hangingPunct="1"/>
            <a:r>
              <a:rPr lang="en-US" altLang="ko-KR" sz="2800">
                <a:solidFill>
                  <a:schemeClr val="tx1"/>
                </a:solidFill>
              </a:rPr>
              <a:t>Chapter2</a:t>
            </a:r>
            <a:r>
              <a:rPr lang="en-US" altLang="ko-KR" sz="2800" dirty="0">
                <a:solidFill>
                  <a:schemeClr val="tx1"/>
                </a:solidFill>
              </a:rPr>
              <a:t>. 3</a:t>
            </a:r>
            <a:r>
              <a:rPr lang="ko-KR" altLang="en-US" sz="2800" dirty="0">
                <a:solidFill>
                  <a:schemeClr val="tx1"/>
                </a:solidFill>
              </a:rPr>
              <a:t>상 </a:t>
            </a:r>
            <a:r>
              <a:rPr lang="ko-KR" altLang="en-US" sz="2800" dirty="0" err="1">
                <a:solidFill>
                  <a:schemeClr val="tx1"/>
                </a:solidFill>
              </a:rPr>
              <a:t>전압형</a:t>
            </a:r>
            <a:r>
              <a:rPr lang="ko-KR" altLang="en-US" sz="2800" dirty="0">
                <a:solidFill>
                  <a:schemeClr val="tx1"/>
                </a:solidFill>
              </a:rPr>
              <a:t> 인버터 구현</a:t>
            </a:r>
            <a:endParaRPr lang="en-US" altLang="ko-KR" sz="2800" dirty="0">
              <a:solidFill>
                <a:schemeClr val="tx1"/>
              </a:solidFill>
            </a:endParaRPr>
          </a:p>
        </p:txBody>
      </p:sp>
      <p:sp>
        <p:nvSpPr>
          <p:cNvPr id="15363" name="Rectangle 6"/>
          <p:cNvSpPr>
            <a:spLocks noGrp="1" noChangeArrowheads="1"/>
          </p:cNvSpPr>
          <p:nvPr>
            <p:ph type="subTitle" idx="4294967295"/>
          </p:nvPr>
        </p:nvSpPr>
        <p:spPr>
          <a:xfrm>
            <a:off x="1485900" y="3886200"/>
            <a:ext cx="6934200" cy="1752600"/>
          </a:xfrm>
          <a:noFill/>
        </p:spPr>
        <p:txBody>
          <a:bodyPr anchor="ctr"/>
          <a:lstStyle/>
          <a:p>
            <a:pPr marL="0" indent="0" algn="ctr" eaLnBrk="1" hangingPunct="1">
              <a:lnSpc>
                <a:spcPct val="80000"/>
              </a:lnSpc>
              <a:buFont typeface="Wingdings" pitchFamily="2" charset="2"/>
              <a:buNone/>
            </a:pPr>
            <a:r>
              <a:rPr lang="ko-KR" altLang="en-US"/>
              <a:t>아주대학교</a:t>
            </a:r>
            <a:endParaRPr lang="en-US" altLang="ko-KR"/>
          </a:p>
          <a:p>
            <a:pPr marL="0" indent="0" algn="ctr" eaLnBrk="1" hangingPunct="1">
              <a:lnSpc>
                <a:spcPct val="80000"/>
              </a:lnSpc>
              <a:buFont typeface="Wingdings" pitchFamily="2" charset="2"/>
              <a:buNone/>
            </a:pPr>
            <a:endParaRPr lang="en-US" altLang="ko-KR"/>
          </a:p>
          <a:p>
            <a:pPr marL="0" indent="0" algn="ctr" eaLnBrk="1" hangingPunct="1">
              <a:lnSpc>
                <a:spcPct val="80000"/>
              </a:lnSpc>
              <a:buFont typeface="Wingdings" pitchFamily="2" charset="2"/>
              <a:buNone/>
            </a:pPr>
            <a:r>
              <a:rPr lang="ko-KR" altLang="en-US"/>
              <a:t>전력 </a:t>
            </a:r>
            <a:r>
              <a:rPr lang="ko-KR" altLang="en-US" dirty="0"/>
              <a:t>전자 연구실</a:t>
            </a:r>
            <a:endParaRPr lang="en-US" altLang="ko-KR" dirty="0"/>
          </a:p>
        </p:txBody>
      </p:sp>
    </p:spTree>
    <p:extLst>
      <p:ext uri="{BB962C8B-B14F-4D97-AF65-F5344CB8AC3E}">
        <p14:creationId xmlns:p14="http://schemas.microsoft.com/office/powerpoint/2010/main" val="55086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en-US" altLang="ko-KR" dirty="0"/>
              <a:t>2-</a:t>
            </a:r>
            <a:r>
              <a:rPr lang="ko-KR" altLang="en-US" dirty="0"/>
              <a:t>레벨 인버터와 </a:t>
            </a:r>
            <a:r>
              <a:rPr lang="en-US" altLang="ko-KR" dirty="0"/>
              <a:t>3-</a:t>
            </a:r>
            <a:r>
              <a:rPr lang="ko-KR" altLang="en-US" dirty="0"/>
              <a:t>레벨 인버터의 비교</a:t>
            </a:r>
            <a:endParaRPr lang="en-US" altLang="ko-KR" dirty="0"/>
          </a:p>
          <a:p>
            <a:pPr lvl="2"/>
            <a:r>
              <a:rPr lang="ko-KR" altLang="en-US" dirty="0"/>
              <a:t>출력 전압이 </a:t>
            </a:r>
            <a:r>
              <a:rPr lang="en-US" altLang="ko-KR" dirty="0"/>
              <a:t>3-</a:t>
            </a:r>
            <a:r>
              <a:rPr lang="ko-KR" altLang="en-US" dirty="0"/>
              <a:t>레벨 파형이므로 </a:t>
            </a:r>
            <a:r>
              <a:rPr lang="en-US" altLang="ko-KR" dirty="0"/>
              <a:t>2-</a:t>
            </a:r>
            <a:r>
              <a:rPr lang="ko-KR" altLang="en-US" dirty="0"/>
              <a:t>레벨일 때 보다 출력 필터 용량이 약 </a:t>
            </a:r>
            <a:r>
              <a:rPr lang="en-US" altLang="ko-KR" dirty="0"/>
              <a:t>40% </a:t>
            </a:r>
            <a:r>
              <a:rPr lang="ko-KR" altLang="en-US" dirty="0"/>
              <a:t>감소</a:t>
            </a:r>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9</a:t>
            </a:fld>
            <a:endParaRPr lang="ko-KR" altLang="en-US"/>
          </a:p>
        </p:txBody>
      </p:sp>
      <p:pic>
        <p:nvPicPr>
          <p:cNvPr id="8" name="그림 7"/>
          <p:cNvPicPr>
            <a:picLocks noChangeAspect="1"/>
          </p:cNvPicPr>
          <p:nvPr/>
        </p:nvPicPr>
        <p:blipFill>
          <a:blip r:embed="rId2"/>
          <a:stretch>
            <a:fillRect/>
          </a:stretch>
        </p:blipFill>
        <p:spPr>
          <a:xfrm>
            <a:off x="299834" y="2502421"/>
            <a:ext cx="4561885" cy="2008269"/>
          </a:xfrm>
          <a:prstGeom prst="rect">
            <a:avLst/>
          </a:prstGeom>
        </p:spPr>
      </p:pic>
      <p:pic>
        <p:nvPicPr>
          <p:cNvPr id="9" name="그림 8"/>
          <p:cNvPicPr>
            <a:picLocks noChangeAspect="1"/>
          </p:cNvPicPr>
          <p:nvPr/>
        </p:nvPicPr>
        <p:blipFill>
          <a:blip r:embed="rId3"/>
          <a:stretch>
            <a:fillRect/>
          </a:stretch>
        </p:blipFill>
        <p:spPr>
          <a:xfrm>
            <a:off x="5051252" y="2492896"/>
            <a:ext cx="4726284" cy="2019083"/>
          </a:xfrm>
          <a:prstGeom prst="rect">
            <a:avLst/>
          </a:prstGeom>
        </p:spPr>
      </p:pic>
      <p:sp>
        <p:nvSpPr>
          <p:cNvPr id="10" name="TextBox 5"/>
          <p:cNvSpPr txBox="1">
            <a:spLocks noChangeArrowheads="1"/>
          </p:cNvSpPr>
          <p:nvPr/>
        </p:nvSpPr>
        <p:spPr bwMode="auto">
          <a:xfrm>
            <a:off x="1064568" y="4662661"/>
            <a:ext cx="325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2-Level</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극전압과</a:t>
            </a:r>
            <a:r>
              <a:rPr lang="ko-KR" altLang="en-US" sz="1200" b="0" baseline="0" dirty="0">
                <a:latin typeface="맑은 고딕" panose="020B0503020000020004" pitchFamily="50" charset="-127"/>
                <a:ea typeface="맑은 고딕" panose="020B0503020000020004" pitchFamily="50" charset="-127"/>
              </a:rPr>
              <a:t> 출력 </a:t>
            </a:r>
            <a:r>
              <a:rPr lang="ko-KR" altLang="en-US" sz="1200" b="0" baseline="0" dirty="0" err="1">
                <a:latin typeface="맑은 고딕" panose="020B0503020000020004" pitchFamily="50" charset="-127"/>
                <a:ea typeface="맑은 고딕" panose="020B0503020000020004" pitchFamily="50" charset="-127"/>
              </a:rPr>
              <a:t>선간전압</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1" name="TextBox 5"/>
          <p:cNvSpPr txBox="1">
            <a:spLocks noChangeArrowheads="1"/>
          </p:cNvSpPr>
          <p:nvPr/>
        </p:nvSpPr>
        <p:spPr bwMode="auto">
          <a:xfrm>
            <a:off x="5889104" y="4664169"/>
            <a:ext cx="3259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3-Level</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극전압과</a:t>
            </a:r>
            <a:r>
              <a:rPr lang="ko-KR" altLang="en-US" sz="1200" b="0" baseline="0" dirty="0">
                <a:latin typeface="맑은 고딕" panose="020B0503020000020004" pitchFamily="50" charset="-127"/>
                <a:ea typeface="맑은 고딕" panose="020B0503020000020004" pitchFamily="50" charset="-127"/>
              </a:rPr>
              <a:t> 출력 </a:t>
            </a:r>
            <a:r>
              <a:rPr lang="ko-KR" altLang="en-US" sz="1200" b="0" baseline="0" dirty="0" err="1">
                <a:latin typeface="맑은 고딕" panose="020B0503020000020004" pitchFamily="50" charset="-127"/>
                <a:ea typeface="맑은 고딕" panose="020B0503020000020004" pitchFamily="50" charset="-127"/>
              </a:rPr>
              <a:t>선간전압</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18997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en-US" altLang="ko-KR" dirty="0"/>
              <a:t>3-</a:t>
            </a:r>
            <a:r>
              <a:rPr lang="ko-KR" altLang="en-US" dirty="0"/>
              <a:t>레벨 토폴로지의 비교</a:t>
            </a:r>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10</a:t>
            </a:fld>
            <a:endParaRPr lang="ko-KR" altLang="en-US"/>
          </a:p>
        </p:txBody>
      </p:sp>
      <p:graphicFrame>
        <p:nvGraphicFramePr>
          <p:cNvPr id="12" name="표 11"/>
          <p:cNvGraphicFramePr>
            <a:graphicFrameLocks noGrp="1"/>
          </p:cNvGraphicFramePr>
          <p:nvPr>
            <p:extLst>
              <p:ext uri="{D42A27DB-BD31-4B8C-83A1-F6EECF244321}">
                <p14:modId xmlns:p14="http://schemas.microsoft.com/office/powerpoint/2010/main" val="2151097211"/>
              </p:ext>
            </p:extLst>
          </p:nvPr>
        </p:nvGraphicFramePr>
        <p:xfrm>
          <a:off x="859246" y="1988840"/>
          <a:ext cx="8155758" cy="3284698"/>
        </p:xfrm>
        <a:graphic>
          <a:graphicData uri="http://schemas.openxmlformats.org/drawingml/2006/table">
            <a:tbl>
              <a:tblPr firstRow="1" bandRow="1">
                <a:tableStyleId>{5C22544A-7EE6-4342-B048-85BDC9FD1C3A}</a:tableStyleId>
              </a:tblPr>
              <a:tblGrid>
                <a:gridCol w="935276">
                  <a:extLst>
                    <a:ext uri="{9D8B030D-6E8A-4147-A177-3AD203B41FA5}">
                      <a16:colId xmlns:a16="http://schemas.microsoft.com/office/drawing/2014/main" val="20000"/>
                    </a:ext>
                  </a:extLst>
                </a:gridCol>
                <a:gridCol w="3610241">
                  <a:extLst>
                    <a:ext uri="{9D8B030D-6E8A-4147-A177-3AD203B41FA5}">
                      <a16:colId xmlns:a16="http://schemas.microsoft.com/office/drawing/2014/main" val="20001"/>
                    </a:ext>
                  </a:extLst>
                </a:gridCol>
                <a:gridCol w="3610241">
                  <a:extLst>
                    <a:ext uri="{9D8B030D-6E8A-4147-A177-3AD203B41FA5}">
                      <a16:colId xmlns:a16="http://schemas.microsoft.com/office/drawing/2014/main" val="20002"/>
                    </a:ext>
                  </a:extLst>
                </a:gridCol>
              </a:tblGrid>
              <a:tr h="432048">
                <a:tc>
                  <a:txBody>
                    <a:bodyPr/>
                    <a:lstStyle/>
                    <a:p>
                      <a:pPr algn="ctr" latinLnBrk="1"/>
                      <a:r>
                        <a:rPr lang="ko-KR" altLang="en-US" sz="1600" b="1" dirty="0">
                          <a:latin typeface="맑은 고딕" pitchFamily="50" charset="-127"/>
                          <a:ea typeface="맑은 고딕" pitchFamily="50" charset="-127"/>
                        </a:rPr>
                        <a:t>종류</a:t>
                      </a:r>
                    </a:p>
                  </a:txBody>
                  <a:tcPr anchor="ctr"/>
                </a:tc>
                <a:tc>
                  <a:txBody>
                    <a:bodyPr/>
                    <a:lstStyle/>
                    <a:p>
                      <a:pPr algn="ctr" latinLnBrk="1"/>
                      <a:r>
                        <a:rPr lang="en-US" altLang="ko-KR" sz="1600" b="1" kern="1200" dirty="0">
                          <a:solidFill>
                            <a:schemeClr val="lt1"/>
                          </a:solidFill>
                          <a:latin typeface="맑은 고딕" pitchFamily="50" charset="-127"/>
                          <a:ea typeface="맑은 고딕" pitchFamily="50" charset="-127"/>
                          <a:cs typeface="+mn-cs"/>
                        </a:rPr>
                        <a:t>NPC</a:t>
                      </a:r>
                      <a:endParaRPr lang="ko-KR" altLang="en-US" sz="1600" b="1" kern="1200" dirty="0">
                        <a:solidFill>
                          <a:schemeClr val="lt1"/>
                        </a:solidFill>
                        <a:latin typeface="맑은 고딕" pitchFamily="50" charset="-127"/>
                        <a:ea typeface="맑은 고딕" pitchFamily="50" charset="-127"/>
                        <a:cs typeface="+mn-cs"/>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kern="1200" dirty="0">
                          <a:solidFill>
                            <a:schemeClr val="lt1"/>
                          </a:solidFill>
                          <a:latin typeface="맑은 고딕" pitchFamily="50" charset="-127"/>
                          <a:ea typeface="맑은 고딕" pitchFamily="50" charset="-127"/>
                          <a:cs typeface="+mn-cs"/>
                        </a:rPr>
                        <a:t>T</a:t>
                      </a:r>
                      <a:r>
                        <a:rPr lang="ko-KR" altLang="en-US" sz="1600" b="1" kern="1200" dirty="0">
                          <a:solidFill>
                            <a:schemeClr val="lt1"/>
                          </a:solidFill>
                          <a:latin typeface="맑은 고딕" pitchFamily="50" charset="-127"/>
                          <a:ea typeface="맑은 고딕" pitchFamily="50" charset="-127"/>
                          <a:cs typeface="+mn-cs"/>
                        </a:rPr>
                        <a:t>타입</a:t>
                      </a:r>
                    </a:p>
                  </a:txBody>
                  <a:tcPr anchor="ctr"/>
                </a:tc>
                <a:extLst>
                  <a:ext uri="{0D108BD9-81ED-4DB2-BD59-A6C34878D82A}">
                    <a16:rowId xmlns:a16="http://schemas.microsoft.com/office/drawing/2014/main" val="10000"/>
                  </a:ext>
                </a:extLst>
              </a:tr>
              <a:tr h="864096">
                <a:tc>
                  <a:txBody>
                    <a:bodyPr/>
                    <a:lstStyle/>
                    <a:p>
                      <a:pPr algn="ctr" latinLnBrk="1"/>
                      <a:r>
                        <a:rPr lang="ko-KR" altLang="en-US" sz="1400" b="1" dirty="0">
                          <a:latin typeface="맑은 고딕" pitchFamily="50" charset="-127"/>
                          <a:ea typeface="맑은 고딕" pitchFamily="50" charset="-127"/>
                        </a:rPr>
                        <a:t>장점</a:t>
                      </a:r>
                    </a:p>
                  </a:txBody>
                  <a:tcPr anchor="ctr"/>
                </a:tc>
                <a:tc>
                  <a:txBody>
                    <a:bodyPr/>
                    <a:lstStyle/>
                    <a:p>
                      <a:pPr marL="171450" marR="0" lvl="3"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a:solidFill>
                            <a:schemeClr val="dk1"/>
                          </a:solidFill>
                          <a:latin typeface="맑은 고딕" pitchFamily="50" charset="-127"/>
                          <a:ea typeface="맑은 고딕" pitchFamily="50" charset="-127"/>
                          <a:cs typeface="+mn-cs"/>
                        </a:rPr>
                        <a:t>독립된 </a:t>
                      </a:r>
                      <a:r>
                        <a:rPr lang="en-US" altLang="ko-KR" sz="1200" b="1" kern="1200" dirty="0">
                          <a:solidFill>
                            <a:schemeClr val="dk1"/>
                          </a:solidFill>
                          <a:latin typeface="맑은 고딕" pitchFamily="50" charset="-127"/>
                          <a:ea typeface="맑은 고딕" pitchFamily="50" charset="-127"/>
                          <a:cs typeface="+mn-cs"/>
                        </a:rPr>
                        <a:t>DC</a:t>
                      </a:r>
                      <a:r>
                        <a:rPr lang="ko-KR" altLang="en-US" sz="1200" b="1" kern="1200" dirty="0">
                          <a:solidFill>
                            <a:schemeClr val="dk1"/>
                          </a:solidFill>
                          <a:latin typeface="맑은 고딕" pitchFamily="50" charset="-127"/>
                          <a:ea typeface="맑은 고딕" pitchFamily="50" charset="-127"/>
                          <a:cs typeface="+mn-cs"/>
                        </a:rPr>
                        <a:t>전원 불필요</a:t>
                      </a:r>
                      <a:endParaRPr lang="en-US" altLang="ko-KR" sz="1200" b="1" kern="1200" dirty="0">
                        <a:solidFill>
                          <a:schemeClr val="dk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dk1"/>
                          </a:solidFill>
                          <a:latin typeface="맑은 고딕" pitchFamily="50" charset="-127"/>
                          <a:ea typeface="맑은 고딕" pitchFamily="50" charset="-127"/>
                          <a:cs typeface="+mn-cs"/>
                        </a:rPr>
                        <a:t>캐패시터의</a:t>
                      </a:r>
                      <a:r>
                        <a:rPr lang="ko-KR" altLang="en-US" sz="1200" b="1" kern="1200" dirty="0">
                          <a:solidFill>
                            <a:schemeClr val="dk1"/>
                          </a:solidFill>
                          <a:latin typeface="맑은 고딕" pitchFamily="50" charset="-127"/>
                          <a:ea typeface="맑은 고딕" pitchFamily="50" charset="-127"/>
                          <a:cs typeface="+mn-cs"/>
                        </a:rPr>
                        <a:t> 전압 불균형이 작음</a:t>
                      </a:r>
                      <a:endParaRPr lang="en-US" altLang="ko-KR" sz="1200" b="1" kern="1200" dirty="0">
                        <a:solidFill>
                          <a:schemeClr val="dk1"/>
                        </a:solidFill>
                        <a:latin typeface="맑은 고딕" pitchFamily="50" charset="-127"/>
                        <a:ea typeface="맑은 고딕" pitchFamily="50" charset="-127"/>
                        <a:cs typeface="+mn-cs"/>
                      </a:endParaRPr>
                    </a:p>
                  </a:txBody>
                  <a:tcPr anchor="ctr"/>
                </a:tc>
                <a:tc>
                  <a:txBody>
                    <a:bodyPr/>
                    <a:lstStyle/>
                    <a:p>
                      <a:pPr marL="171450" marR="0" lvl="3" indent="-171450" algn="l" defTabSz="914400" rtl="0" eaLnBrk="1" fontAlgn="auto" latinLnBrk="1" hangingPunct="1">
                        <a:lnSpc>
                          <a:spcPct val="100000"/>
                        </a:lnSpc>
                        <a:spcBef>
                          <a:spcPts val="0"/>
                        </a:spcBef>
                        <a:spcAft>
                          <a:spcPts val="0"/>
                        </a:spcAft>
                        <a:buClrTx/>
                        <a:buSzTx/>
                        <a:buFont typeface="Arial" charset="0"/>
                        <a:buChar char="•"/>
                        <a:tabLst/>
                        <a:defRPr/>
                      </a:pPr>
                      <a:endParaRPr lang="en-US" altLang="ko-KR" sz="1200" b="1" kern="1200" dirty="0">
                        <a:solidFill>
                          <a:schemeClr val="dk1"/>
                        </a:solidFill>
                        <a:latin typeface="맑은 고딕" pitchFamily="50" charset="-127"/>
                        <a:ea typeface="맑은 고딕" pitchFamily="50" charset="-127"/>
                        <a:cs typeface="+mn-cs"/>
                      </a:endParaRPr>
                    </a:p>
                    <a:p>
                      <a:pPr marL="171450" marR="0" lvl="3"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a:solidFill>
                            <a:schemeClr val="dk1"/>
                          </a:solidFill>
                          <a:latin typeface="맑은 고딕" pitchFamily="50" charset="-127"/>
                          <a:ea typeface="맑은 고딕" pitchFamily="50" charset="-127"/>
                          <a:cs typeface="+mn-cs"/>
                        </a:rPr>
                        <a:t>독립된 </a:t>
                      </a:r>
                      <a:r>
                        <a:rPr lang="en-US" altLang="ko-KR" sz="1200" b="1" kern="1200" dirty="0">
                          <a:solidFill>
                            <a:schemeClr val="dk1"/>
                          </a:solidFill>
                          <a:latin typeface="맑은 고딕" pitchFamily="50" charset="-127"/>
                          <a:ea typeface="맑은 고딕" pitchFamily="50" charset="-127"/>
                          <a:cs typeface="+mn-cs"/>
                        </a:rPr>
                        <a:t>DC</a:t>
                      </a:r>
                      <a:r>
                        <a:rPr lang="ko-KR" altLang="en-US" sz="1200" b="1" kern="1200" dirty="0">
                          <a:solidFill>
                            <a:schemeClr val="dk1"/>
                          </a:solidFill>
                          <a:latin typeface="맑은 고딕" pitchFamily="50" charset="-127"/>
                          <a:ea typeface="맑은 고딕" pitchFamily="50" charset="-127"/>
                          <a:cs typeface="+mn-cs"/>
                        </a:rPr>
                        <a:t>전원 불필요</a:t>
                      </a:r>
                      <a:endParaRPr lang="en-US" altLang="ko-KR" sz="1200" b="1" kern="1200" dirty="0">
                        <a:solidFill>
                          <a:schemeClr val="dk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dk1"/>
                          </a:solidFill>
                          <a:latin typeface="맑은 고딕" pitchFamily="50" charset="-127"/>
                          <a:ea typeface="맑은 고딕" pitchFamily="50" charset="-127"/>
                          <a:cs typeface="+mn-cs"/>
                        </a:rPr>
                        <a:t>캐패시터의</a:t>
                      </a:r>
                      <a:r>
                        <a:rPr lang="ko-KR" altLang="en-US" sz="1200" b="1" kern="1200" dirty="0">
                          <a:solidFill>
                            <a:schemeClr val="dk1"/>
                          </a:solidFill>
                          <a:latin typeface="맑은 고딕" pitchFamily="50" charset="-127"/>
                          <a:ea typeface="맑은 고딕" pitchFamily="50" charset="-127"/>
                          <a:cs typeface="+mn-cs"/>
                        </a:rPr>
                        <a:t> 전압 불균형이 작음</a:t>
                      </a:r>
                      <a:endParaRPr lang="en-US" altLang="ko-KR" sz="1200" b="1" kern="1200" dirty="0">
                        <a:solidFill>
                          <a:schemeClr val="dk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en-US" altLang="ko-KR" sz="1200" b="1" kern="1200" dirty="0">
                          <a:solidFill>
                            <a:schemeClr val="dk1"/>
                          </a:solidFill>
                          <a:latin typeface="맑은 고딕" pitchFamily="50" charset="-127"/>
                          <a:ea typeface="맑은 고딕" pitchFamily="50" charset="-127"/>
                          <a:cs typeface="+mn-cs"/>
                        </a:rPr>
                        <a:t>NPC</a:t>
                      </a:r>
                      <a:r>
                        <a:rPr lang="ko-KR" altLang="en-US" sz="1200" b="1" kern="1200" baseline="0" dirty="0">
                          <a:solidFill>
                            <a:schemeClr val="dk1"/>
                          </a:solidFill>
                          <a:latin typeface="맑은 고딕" pitchFamily="50" charset="-127"/>
                          <a:ea typeface="맑은 고딕" pitchFamily="50" charset="-127"/>
                          <a:cs typeface="+mn-cs"/>
                        </a:rPr>
                        <a:t>와 동일한 </a:t>
                      </a:r>
                      <a:r>
                        <a:rPr lang="ko-KR" altLang="en-US" sz="1200" b="1" kern="1200" baseline="0" dirty="0" err="1">
                          <a:solidFill>
                            <a:schemeClr val="dk1"/>
                          </a:solidFill>
                          <a:latin typeface="맑은 고딕" pitchFamily="50" charset="-127"/>
                          <a:ea typeface="맑은 고딕" pitchFamily="50" charset="-127"/>
                          <a:cs typeface="+mn-cs"/>
                        </a:rPr>
                        <a:t>스위칭</a:t>
                      </a:r>
                      <a:r>
                        <a:rPr lang="ko-KR" altLang="en-US" sz="1200" b="1" kern="1200" baseline="0" dirty="0">
                          <a:solidFill>
                            <a:schemeClr val="dk1"/>
                          </a:solidFill>
                          <a:latin typeface="맑은 고딕" pitchFamily="50" charset="-127"/>
                          <a:ea typeface="맑은 고딕" pitchFamily="50" charset="-127"/>
                          <a:cs typeface="+mn-cs"/>
                        </a:rPr>
                        <a:t> 방법 적용가능</a:t>
                      </a:r>
                      <a:endParaRPr lang="en-US" altLang="ko-KR" sz="1200" b="1" kern="1200" baseline="0" dirty="0">
                        <a:solidFill>
                          <a:schemeClr val="dk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baseline="0" dirty="0" err="1">
                          <a:solidFill>
                            <a:schemeClr val="dk1"/>
                          </a:solidFill>
                          <a:latin typeface="맑은 고딕" pitchFamily="50" charset="-127"/>
                          <a:ea typeface="맑은 고딕" pitchFamily="50" charset="-127"/>
                          <a:cs typeface="+mn-cs"/>
                        </a:rPr>
                        <a:t>클램핑</a:t>
                      </a:r>
                      <a:r>
                        <a:rPr lang="ko-KR" altLang="en-US" sz="1200" b="1" kern="1200" baseline="0" dirty="0">
                          <a:solidFill>
                            <a:schemeClr val="dk1"/>
                          </a:solidFill>
                          <a:latin typeface="맑은 고딕" pitchFamily="50" charset="-127"/>
                          <a:ea typeface="맑은 고딕" pitchFamily="50" charset="-127"/>
                          <a:cs typeface="+mn-cs"/>
                        </a:rPr>
                        <a:t> 다이오드 불필요</a:t>
                      </a:r>
                      <a:endParaRPr lang="en-US" altLang="ko-KR" sz="1200" b="1" kern="1200" baseline="0" dirty="0">
                        <a:solidFill>
                          <a:schemeClr val="dk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endParaRPr lang="ko-KR" altLang="en-US" sz="1200" b="1" kern="1200" dirty="0">
                        <a:solidFill>
                          <a:schemeClr val="dk1"/>
                        </a:solidFill>
                        <a:latin typeface="맑은 고딕" pitchFamily="50" charset="-127"/>
                        <a:ea typeface="맑은 고딕" pitchFamily="50" charset="-127"/>
                        <a:cs typeface="+mn-cs"/>
                      </a:endParaRPr>
                    </a:p>
                  </a:txBody>
                  <a:tcPr anchor="ctr"/>
                </a:tc>
                <a:extLst>
                  <a:ext uri="{0D108BD9-81ED-4DB2-BD59-A6C34878D82A}">
                    <a16:rowId xmlns:a16="http://schemas.microsoft.com/office/drawing/2014/main" val="10001"/>
                  </a:ext>
                </a:extLst>
              </a:tr>
              <a:tr h="1663930">
                <a:tc>
                  <a:txBody>
                    <a:bodyPr/>
                    <a:lstStyle/>
                    <a:p>
                      <a:pPr algn="ctr" latinLnBrk="1"/>
                      <a:r>
                        <a:rPr lang="ko-KR" altLang="en-US" sz="1400" b="1" dirty="0">
                          <a:latin typeface="맑은 고딕" pitchFamily="50" charset="-127"/>
                          <a:ea typeface="맑은 고딕" pitchFamily="50" charset="-127"/>
                        </a:rPr>
                        <a:t>단점</a:t>
                      </a:r>
                    </a:p>
                  </a:txBody>
                  <a:tcPr anchor="ctr"/>
                </a:tc>
                <a:tc>
                  <a:txBody>
                    <a:bodyPr/>
                    <a:lstStyle/>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dk1"/>
                          </a:solidFill>
                          <a:latin typeface="맑은 고딕" pitchFamily="50" charset="-127"/>
                          <a:ea typeface="맑은 고딕" pitchFamily="50" charset="-127"/>
                          <a:cs typeface="+mn-cs"/>
                        </a:rPr>
                        <a:t>클램핑</a:t>
                      </a:r>
                      <a:r>
                        <a:rPr lang="ko-KR" altLang="en-US" sz="1200" b="1" kern="1200" dirty="0">
                          <a:solidFill>
                            <a:schemeClr val="dk1"/>
                          </a:solidFill>
                          <a:latin typeface="맑은 고딕" pitchFamily="50" charset="-127"/>
                          <a:ea typeface="맑은 고딕" pitchFamily="50" charset="-127"/>
                          <a:cs typeface="+mn-cs"/>
                        </a:rPr>
                        <a:t> 다이오드 필요</a:t>
                      </a: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en-US" altLang="ko-KR" sz="1200" b="1" kern="1200" dirty="0">
                          <a:solidFill>
                            <a:schemeClr val="tx1"/>
                          </a:solidFill>
                          <a:latin typeface="맑은 고딕" pitchFamily="50" charset="-127"/>
                          <a:ea typeface="맑은 고딕" pitchFamily="50" charset="-127"/>
                          <a:cs typeface="+mn-cs"/>
                        </a:rPr>
                        <a:t>DC Link</a:t>
                      </a:r>
                      <a:r>
                        <a:rPr lang="ko-KR" altLang="en-US" sz="1200" b="1" kern="1200" baseline="0" dirty="0">
                          <a:solidFill>
                            <a:schemeClr val="dk1"/>
                          </a:solidFill>
                          <a:latin typeface="맑은 고딕" pitchFamily="50" charset="-127"/>
                          <a:ea typeface="맑은 고딕" pitchFamily="50" charset="-127"/>
                          <a:cs typeface="+mn-cs"/>
                        </a:rPr>
                        <a:t> </a:t>
                      </a:r>
                      <a:r>
                        <a:rPr lang="ko-KR" altLang="en-US" sz="1200" b="1" kern="1200" dirty="0">
                          <a:solidFill>
                            <a:schemeClr val="dk1"/>
                          </a:solidFill>
                          <a:latin typeface="맑은 고딕" pitchFamily="50" charset="-127"/>
                          <a:ea typeface="맑은 고딕" pitchFamily="50" charset="-127"/>
                          <a:cs typeface="+mn-cs"/>
                        </a:rPr>
                        <a:t>전압균형 제어 필요</a:t>
                      </a: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dk1"/>
                          </a:solidFill>
                          <a:latin typeface="맑은 고딕" pitchFamily="50" charset="-127"/>
                          <a:ea typeface="맑은 고딕" pitchFamily="50" charset="-127"/>
                          <a:cs typeface="+mn-cs"/>
                        </a:rPr>
                        <a:t>스위칭</a:t>
                      </a:r>
                      <a:r>
                        <a:rPr lang="ko-KR" altLang="en-US" sz="1200" b="1" kern="1200" dirty="0">
                          <a:solidFill>
                            <a:schemeClr val="dk1"/>
                          </a:solidFill>
                          <a:latin typeface="맑은 고딕" pitchFamily="50" charset="-127"/>
                          <a:ea typeface="맑은 고딕" pitchFamily="50" charset="-127"/>
                          <a:cs typeface="+mn-cs"/>
                        </a:rPr>
                        <a:t> 소자에 불균등한 전류 </a:t>
                      </a:r>
                      <a:r>
                        <a:rPr lang="en-US" altLang="ko-KR" sz="1200" b="1" kern="1200" dirty="0">
                          <a:solidFill>
                            <a:schemeClr val="dk1"/>
                          </a:solidFill>
                          <a:latin typeface="맑은 고딕" pitchFamily="50" charset="-127"/>
                          <a:ea typeface="맑은 고딕" pitchFamily="50" charset="-127"/>
                          <a:cs typeface="+mn-cs"/>
                        </a:rPr>
                        <a:t>stress </a:t>
                      </a:r>
                      <a:r>
                        <a:rPr lang="ko-KR" altLang="en-US" sz="1200" b="1" kern="1200" dirty="0">
                          <a:solidFill>
                            <a:schemeClr val="dk1"/>
                          </a:solidFill>
                          <a:latin typeface="맑은 고딕" pitchFamily="50" charset="-127"/>
                          <a:ea typeface="맑은 고딕" pitchFamily="50" charset="-127"/>
                          <a:cs typeface="+mn-cs"/>
                        </a:rPr>
                        <a:t>발생</a:t>
                      </a: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dk1"/>
                          </a:solidFill>
                          <a:latin typeface="맑은 고딕" pitchFamily="50" charset="-127"/>
                          <a:ea typeface="맑은 고딕" pitchFamily="50" charset="-127"/>
                          <a:cs typeface="+mn-cs"/>
                        </a:rPr>
                        <a:t>스너버</a:t>
                      </a:r>
                      <a:r>
                        <a:rPr lang="ko-KR" altLang="en-US" sz="1200" b="1" kern="1200" dirty="0">
                          <a:solidFill>
                            <a:schemeClr val="dk1"/>
                          </a:solidFill>
                          <a:latin typeface="맑은 고딕" pitchFamily="50" charset="-127"/>
                          <a:ea typeface="맑은 고딕" pitchFamily="50" charset="-127"/>
                          <a:cs typeface="+mn-cs"/>
                        </a:rPr>
                        <a:t> 회로 필요</a:t>
                      </a:r>
                      <a:endParaRPr lang="en-US" altLang="ko-KR" sz="1200" b="1" kern="1200" dirty="0">
                        <a:solidFill>
                          <a:schemeClr val="dk1"/>
                        </a:solidFill>
                        <a:latin typeface="맑은 고딕" pitchFamily="50" charset="-127"/>
                        <a:ea typeface="맑은 고딕" pitchFamily="50" charset="-127"/>
                        <a:cs typeface="+mn-cs"/>
                      </a:endParaRPr>
                    </a:p>
                  </a:txBody>
                  <a:tcPr anchor="ctr"/>
                </a:tc>
                <a:tc>
                  <a:txBody>
                    <a:bodyPr/>
                    <a:lstStyle/>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a:solidFill>
                            <a:schemeClr val="tx1"/>
                          </a:solidFill>
                          <a:latin typeface="맑은 고딕" pitchFamily="50" charset="-127"/>
                          <a:ea typeface="맑은 고딕" pitchFamily="50" charset="-127"/>
                          <a:cs typeface="+mn-cs"/>
                        </a:rPr>
                        <a:t>스위치 내압 감소효과 없음</a:t>
                      </a:r>
                      <a:br>
                        <a:rPr lang="en-US" altLang="ko-KR" sz="1200" b="1" kern="1200" dirty="0">
                          <a:solidFill>
                            <a:schemeClr val="tx1"/>
                          </a:solidFill>
                          <a:latin typeface="맑은 고딕" pitchFamily="50" charset="-127"/>
                          <a:ea typeface="맑은 고딕" pitchFamily="50" charset="-127"/>
                          <a:cs typeface="+mn-cs"/>
                        </a:rPr>
                      </a:br>
                      <a:r>
                        <a:rPr lang="en-US" altLang="ko-KR" sz="1200" b="1" kern="1200" dirty="0">
                          <a:solidFill>
                            <a:schemeClr val="tx1"/>
                          </a:solidFill>
                          <a:latin typeface="맑은 고딕" pitchFamily="50" charset="-127"/>
                          <a:ea typeface="맑은 고딕" pitchFamily="50" charset="-127"/>
                          <a:cs typeface="+mn-cs"/>
                        </a:rPr>
                        <a:t>(2</a:t>
                      </a:r>
                      <a:r>
                        <a:rPr lang="ko-KR" altLang="en-US" sz="1200" b="1" kern="1200" dirty="0">
                          <a:solidFill>
                            <a:schemeClr val="tx1"/>
                          </a:solidFill>
                          <a:latin typeface="맑은 고딕" pitchFamily="50" charset="-127"/>
                          <a:ea typeface="맑은 고딕" pitchFamily="50" charset="-127"/>
                          <a:cs typeface="+mn-cs"/>
                        </a:rPr>
                        <a:t>레벨 인버터와 동일</a:t>
                      </a:r>
                      <a:r>
                        <a:rPr lang="en-US" altLang="ko-KR" sz="1200" b="1" kern="1200" dirty="0">
                          <a:solidFill>
                            <a:schemeClr val="tx1"/>
                          </a:solidFill>
                          <a:latin typeface="맑은 고딕" pitchFamily="50" charset="-127"/>
                          <a:ea typeface="맑은 고딕" pitchFamily="50" charset="-127"/>
                          <a:cs typeface="+mn-cs"/>
                        </a:rPr>
                        <a:t>)</a:t>
                      </a: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en-US" altLang="ko-KR" sz="1200" b="1" kern="1200" dirty="0">
                          <a:solidFill>
                            <a:schemeClr val="tx1"/>
                          </a:solidFill>
                          <a:latin typeface="맑은 고딕" pitchFamily="50" charset="-127"/>
                          <a:ea typeface="맑은 고딕" pitchFamily="50" charset="-127"/>
                          <a:cs typeface="+mn-cs"/>
                        </a:rPr>
                        <a:t>DC Link</a:t>
                      </a:r>
                      <a:r>
                        <a:rPr lang="ko-KR" altLang="en-US" sz="1200" b="1" kern="1200" baseline="0" dirty="0">
                          <a:solidFill>
                            <a:schemeClr val="tx1"/>
                          </a:solidFill>
                          <a:latin typeface="맑은 고딕" pitchFamily="50" charset="-127"/>
                          <a:ea typeface="맑은 고딕" pitchFamily="50" charset="-127"/>
                          <a:cs typeface="+mn-cs"/>
                        </a:rPr>
                        <a:t> </a:t>
                      </a:r>
                      <a:r>
                        <a:rPr lang="ko-KR" altLang="en-US" sz="1200" b="1" kern="1200" dirty="0">
                          <a:solidFill>
                            <a:schemeClr val="tx1"/>
                          </a:solidFill>
                          <a:latin typeface="맑은 고딕" pitchFamily="50" charset="-127"/>
                          <a:ea typeface="맑은 고딕" pitchFamily="50" charset="-127"/>
                          <a:cs typeface="+mn-cs"/>
                        </a:rPr>
                        <a:t>전압균형 제어 필요</a:t>
                      </a:r>
                      <a:endParaRPr lang="en-US" altLang="ko-KR" sz="1200" b="1" kern="1200" dirty="0">
                        <a:solidFill>
                          <a:schemeClr val="tx1"/>
                        </a:solidFill>
                        <a:latin typeface="맑은 고딕" pitchFamily="50" charset="-127"/>
                        <a:ea typeface="맑은 고딕"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tx1"/>
                          </a:solidFill>
                          <a:latin typeface="맑은 고딕" pitchFamily="50" charset="-127"/>
                          <a:ea typeface="맑은 고딕" pitchFamily="50" charset="-127"/>
                          <a:cs typeface="+mn-cs"/>
                        </a:rPr>
                        <a:t>스위칭</a:t>
                      </a:r>
                      <a:r>
                        <a:rPr lang="ko-KR" altLang="en-US" sz="1200" b="1" kern="1200" dirty="0">
                          <a:solidFill>
                            <a:schemeClr val="tx1"/>
                          </a:solidFill>
                          <a:latin typeface="맑은 고딕" pitchFamily="50" charset="-127"/>
                          <a:ea typeface="맑은 고딕" pitchFamily="50" charset="-127"/>
                          <a:cs typeface="+mn-cs"/>
                        </a:rPr>
                        <a:t> 소자에 불균등한 전류 </a:t>
                      </a:r>
                      <a:r>
                        <a:rPr lang="en-US" altLang="ko-KR" sz="1200" b="1" kern="1200" dirty="0">
                          <a:solidFill>
                            <a:schemeClr val="tx1"/>
                          </a:solidFill>
                          <a:latin typeface="맑은 고딕" pitchFamily="50" charset="-127"/>
                          <a:ea typeface="맑은 고딕" pitchFamily="50" charset="-127"/>
                          <a:cs typeface="+mn-cs"/>
                        </a:rPr>
                        <a:t>stress </a:t>
                      </a:r>
                      <a:r>
                        <a:rPr lang="ko-KR" altLang="en-US" sz="1200" b="1" kern="1200" dirty="0">
                          <a:solidFill>
                            <a:schemeClr val="tx1"/>
                          </a:solidFill>
                          <a:latin typeface="맑은 고딕" pitchFamily="50" charset="-127"/>
                          <a:ea typeface="맑은 고딕" pitchFamily="50" charset="-127"/>
                          <a:cs typeface="+mn-cs"/>
                        </a:rPr>
                        <a:t>발생</a:t>
                      </a:r>
                    </a:p>
                    <a:p>
                      <a:pPr marL="171450" marR="0" indent="-171450" algn="l" defTabSz="914400" rtl="0" eaLnBrk="1" fontAlgn="auto" latinLnBrk="1" hangingPunct="1">
                        <a:lnSpc>
                          <a:spcPct val="100000"/>
                        </a:lnSpc>
                        <a:spcBef>
                          <a:spcPts val="0"/>
                        </a:spcBef>
                        <a:spcAft>
                          <a:spcPts val="0"/>
                        </a:spcAft>
                        <a:buClrTx/>
                        <a:buSzTx/>
                        <a:buFont typeface="Arial" charset="0"/>
                        <a:buChar char="•"/>
                        <a:tabLst/>
                        <a:defRPr/>
                      </a:pPr>
                      <a:r>
                        <a:rPr lang="ko-KR" altLang="en-US" sz="1200" b="1" kern="1200" dirty="0" err="1">
                          <a:solidFill>
                            <a:schemeClr val="tx1"/>
                          </a:solidFill>
                          <a:latin typeface="맑은 고딕" pitchFamily="50" charset="-127"/>
                          <a:ea typeface="맑은 고딕" pitchFamily="50" charset="-127"/>
                          <a:cs typeface="+mn-cs"/>
                        </a:rPr>
                        <a:t>스너버</a:t>
                      </a:r>
                      <a:r>
                        <a:rPr lang="ko-KR" altLang="en-US" sz="1200" b="1" kern="1200" dirty="0">
                          <a:solidFill>
                            <a:schemeClr val="tx1"/>
                          </a:solidFill>
                          <a:latin typeface="맑은 고딕" pitchFamily="50" charset="-127"/>
                          <a:ea typeface="맑은 고딕" pitchFamily="50" charset="-127"/>
                          <a:cs typeface="+mn-cs"/>
                        </a:rPr>
                        <a:t> 회로 필요</a:t>
                      </a:r>
                      <a:endParaRPr lang="en-US" altLang="ko-KR" sz="1200" b="1" kern="1200" dirty="0">
                        <a:solidFill>
                          <a:schemeClr val="tx1"/>
                        </a:solidFill>
                        <a:latin typeface="맑은 고딕" pitchFamily="50" charset="-127"/>
                        <a:ea typeface="맑은 고딕" pitchFamily="50" charset="-127"/>
                        <a:cs typeface="+mn-cs"/>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556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en-US" altLang="ko-KR" dirty="0"/>
              <a:t>3-</a:t>
            </a:r>
            <a:r>
              <a:rPr lang="ko-KR" altLang="en-US" dirty="0"/>
              <a:t>레벨 </a:t>
            </a:r>
            <a:r>
              <a:rPr lang="en-US" altLang="ko-KR" dirty="0"/>
              <a:t>T-type </a:t>
            </a:r>
            <a:r>
              <a:rPr lang="ko-KR" altLang="en-US" dirty="0"/>
              <a:t>인버터</a:t>
            </a:r>
            <a:endParaRPr lang="en-US" altLang="ko-KR" dirty="0"/>
          </a:p>
          <a:p>
            <a:pPr lvl="2"/>
            <a:r>
              <a:rPr lang="ko-KR" altLang="en-US" dirty="0" err="1"/>
              <a:t>클램프</a:t>
            </a:r>
            <a:r>
              <a:rPr lang="ko-KR" altLang="en-US" dirty="0"/>
              <a:t> 다이오드를 제거한 변형 </a:t>
            </a:r>
            <a:r>
              <a:rPr lang="en-US" altLang="ko-KR" dirty="0"/>
              <a:t>3</a:t>
            </a:r>
            <a:r>
              <a:rPr lang="ko-KR" altLang="en-US" dirty="0"/>
              <a:t>레벨 컨버터 토폴로지</a:t>
            </a:r>
            <a:endParaRPr lang="en-US" altLang="ko-KR" dirty="0"/>
          </a:p>
          <a:p>
            <a:pPr lvl="2"/>
            <a:r>
              <a:rPr lang="en-US" altLang="ko-KR" dirty="0"/>
              <a:t>12</a:t>
            </a:r>
            <a:r>
              <a:rPr lang="ko-KR" altLang="en-US" dirty="0"/>
              <a:t>개의 </a:t>
            </a:r>
            <a:r>
              <a:rPr lang="en-US" altLang="ko-KR" dirty="0"/>
              <a:t>IGBT</a:t>
            </a:r>
            <a:r>
              <a:rPr lang="ko-KR" altLang="en-US" dirty="0"/>
              <a:t>로 구성</a:t>
            </a:r>
            <a:endParaRPr lang="en-US" altLang="ko-KR" dirty="0"/>
          </a:p>
          <a:p>
            <a:pPr lvl="2"/>
            <a:r>
              <a:rPr lang="en-US" altLang="ko-KR" dirty="0"/>
              <a:t>NPC-type</a:t>
            </a:r>
            <a:r>
              <a:rPr lang="ko-KR" altLang="en-US" dirty="0"/>
              <a:t>과 비교하여 </a:t>
            </a:r>
            <a:r>
              <a:rPr lang="ko-KR" altLang="en-US" dirty="0" err="1"/>
              <a:t>스위칭</a:t>
            </a:r>
            <a:r>
              <a:rPr lang="ko-KR" altLang="en-US" dirty="0"/>
              <a:t> 주파수 </a:t>
            </a:r>
            <a:r>
              <a:rPr lang="en-US" altLang="ko-KR" dirty="0"/>
              <a:t>4~30kHz</a:t>
            </a:r>
            <a:r>
              <a:rPr lang="ko-KR" altLang="en-US" dirty="0"/>
              <a:t>에서 고효율 </a:t>
            </a:r>
            <a:endParaRPr lang="en-US" altLang="ko-KR" dirty="0"/>
          </a:p>
          <a:p>
            <a:pPr lvl="2"/>
            <a:r>
              <a:rPr lang="ko-KR" altLang="en-US" dirty="0"/>
              <a:t>한 상 기준 독립적인 전원을 가지는 </a:t>
            </a:r>
            <a:r>
              <a:rPr lang="en-US" altLang="ko-KR" dirty="0"/>
              <a:t>3</a:t>
            </a:r>
            <a:r>
              <a:rPr lang="ko-KR" altLang="en-US" dirty="0"/>
              <a:t>개의 </a:t>
            </a:r>
            <a:r>
              <a:rPr lang="ko-KR" altLang="en-US" dirty="0" err="1"/>
              <a:t>게이트</a:t>
            </a:r>
            <a:r>
              <a:rPr lang="en-US" altLang="ko-KR" dirty="0"/>
              <a:t>-</a:t>
            </a:r>
            <a:r>
              <a:rPr lang="ko-KR" altLang="en-US" dirty="0"/>
              <a:t>드라이브 요구 </a:t>
            </a:r>
            <a:endParaRPr lang="en-US" altLang="ko-KR" dirty="0"/>
          </a:p>
          <a:p>
            <a:pPr lvl="2"/>
            <a:r>
              <a:rPr lang="en-US" altLang="ko-KR" dirty="0"/>
              <a:t>S</a:t>
            </a:r>
            <a:r>
              <a:rPr lang="en-US" altLang="ko-KR" baseline="-25000" dirty="0"/>
              <a:t>x1</a:t>
            </a:r>
            <a:r>
              <a:rPr lang="ko-KR" altLang="en-US" dirty="0"/>
              <a:t>과 </a:t>
            </a:r>
            <a:r>
              <a:rPr lang="en-US" altLang="ko-KR" dirty="0"/>
              <a:t>S</a:t>
            </a:r>
            <a:r>
              <a:rPr lang="en-US" altLang="ko-KR" baseline="-25000" dirty="0"/>
              <a:t>x4</a:t>
            </a:r>
            <a:r>
              <a:rPr lang="ko-KR" altLang="en-US" dirty="0"/>
              <a:t>의 </a:t>
            </a:r>
            <a:r>
              <a:rPr lang="en-US" altLang="ko-KR" dirty="0"/>
              <a:t>IGBT,</a:t>
            </a:r>
            <a:r>
              <a:rPr lang="ko-KR" altLang="en-US" dirty="0"/>
              <a:t> 다이오드의 </a:t>
            </a:r>
            <a:r>
              <a:rPr lang="ko-KR" altLang="en-US" b="1" dirty="0"/>
              <a:t>전압정격</a:t>
            </a:r>
            <a:r>
              <a:rPr lang="ko-KR" altLang="en-US" dirty="0"/>
              <a:t>은 </a:t>
            </a:r>
            <a:r>
              <a:rPr lang="en-US" altLang="ko-KR" dirty="0"/>
              <a:t>2-Level </a:t>
            </a:r>
            <a:r>
              <a:rPr lang="ko-KR" altLang="en-US" dirty="0"/>
              <a:t>인버터에서와 동일</a:t>
            </a:r>
            <a:r>
              <a:rPr lang="ko-KR" altLang="en-US" b="1" dirty="0"/>
              <a:t> </a:t>
            </a:r>
            <a:endParaRPr lang="en-US" altLang="ko-KR" b="1" dirty="0"/>
          </a:p>
          <a:p>
            <a:pPr lvl="1"/>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11</a:t>
            </a:fld>
            <a:endParaRPr lang="ko-KR" altLang="en-US"/>
          </a:p>
        </p:txBody>
      </p:sp>
      <p:grpSp>
        <p:nvGrpSpPr>
          <p:cNvPr id="6" name="그룹 16"/>
          <p:cNvGrpSpPr>
            <a:grpSpLocks/>
          </p:cNvGrpSpPr>
          <p:nvPr/>
        </p:nvGrpSpPr>
        <p:grpSpPr bwMode="auto">
          <a:xfrm>
            <a:off x="1946275" y="3213100"/>
            <a:ext cx="6013450" cy="2546350"/>
            <a:chOff x="1649181" y="3148539"/>
            <a:chExt cx="6616187" cy="2800741"/>
          </a:xfrm>
        </p:grpSpPr>
        <p:pic>
          <p:nvPicPr>
            <p:cNvPr id="7" name="그림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9181" y="3148539"/>
              <a:ext cx="6616187" cy="280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모서리가 둥근 직사각형 18"/>
            <p:cNvSpPr>
              <a:spLocks noChangeArrowheads="1"/>
            </p:cNvSpPr>
            <p:nvPr/>
          </p:nvSpPr>
          <p:spPr bwMode="auto">
            <a:xfrm>
              <a:off x="5306494" y="3536665"/>
              <a:ext cx="654618" cy="360040"/>
            </a:xfrm>
            <a:prstGeom prst="roundRect">
              <a:avLst>
                <a:gd name="adj" fmla="val 16667"/>
              </a:avLst>
            </a:prstGeom>
            <a:solidFill>
              <a:schemeClr val="accent1"/>
            </a:solidFill>
            <a:ln w="12700" algn="ctr">
              <a:solidFill>
                <a:schemeClr val="tx1"/>
              </a:solidFill>
              <a:round/>
              <a:headEnd type="none" w="sm" len="sm"/>
              <a:tailEnd type="none" w="sm" len="sm"/>
            </a:ln>
          </p:spPr>
          <p:txBody>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ctr"/>
              <a:r>
                <a:rPr lang="en-US" altLang="ko-KR" sz="1600" baseline="0">
                  <a:solidFill>
                    <a:schemeClr val="bg1"/>
                  </a:solidFill>
                </a:rPr>
                <a:t>GD1</a:t>
              </a:r>
              <a:endParaRPr lang="ko-KR" altLang="en-US" sz="1600" baseline="0">
                <a:solidFill>
                  <a:schemeClr val="bg1"/>
                </a:solidFill>
              </a:endParaRPr>
            </a:p>
          </p:txBody>
        </p:sp>
        <p:sp>
          <p:nvSpPr>
            <p:cNvPr id="9" name="모서리가 둥근 직사각형 19"/>
            <p:cNvSpPr>
              <a:spLocks noChangeArrowheads="1"/>
            </p:cNvSpPr>
            <p:nvPr/>
          </p:nvSpPr>
          <p:spPr bwMode="auto">
            <a:xfrm>
              <a:off x="5592007" y="4224629"/>
              <a:ext cx="654618" cy="360040"/>
            </a:xfrm>
            <a:prstGeom prst="roundRect">
              <a:avLst>
                <a:gd name="adj" fmla="val 16667"/>
              </a:avLst>
            </a:prstGeom>
            <a:solidFill>
              <a:schemeClr val="accent1"/>
            </a:solidFill>
            <a:ln w="12700" algn="ctr">
              <a:solidFill>
                <a:schemeClr val="tx1"/>
              </a:solidFill>
              <a:round/>
              <a:headEnd type="none" w="sm" len="sm"/>
              <a:tailEnd type="none" w="sm" len="sm"/>
            </a:ln>
          </p:spPr>
          <p:txBody>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ctr"/>
              <a:r>
                <a:rPr lang="en-US" altLang="ko-KR" sz="1600" baseline="0" dirty="0">
                  <a:solidFill>
                    <a:schemeClr val="bg1"/>
                  </a:solidFill>
                </a:rPr>
                <a:t>GD2</a:t>
              </a:r>
              <a:endParaRPr lang="ko-KR" altLang="en-US" sz="1600" baseline="0" dirty="0">
                <a:solidFill>
                  <a:schemeClr val="bg1"/>
                </a:solidFill>
              </a:endParaRPr>
            </a:p>
          </p:txBody>
        </p:sp>
        <p:sp>
          <p:nvSpPr>
            <p:cNvPr id="10" name="모서리가 둥근 직사각형 20"/>
            <p:cNvSpPr>
              <a:spLocks noChangeArrowheads="1"/>
            </p:cNvSpPr>
            <p:nvPr/>
          </p:nvSpPr>
          <p:spPr bwMode="auto">
            <a:xfrm>
              <a:off x="4936929" y="4224629"/>
              <a:ext cx="654618" cy="360040"/>
            </a:xfrm>
            <a:prstGeom prst="roundRect">
              <a:avLst>
                <a:gd name="adj" fmla="val 16667"/>
              </a:avLst>
            </a:prstGeom>
            <a:solidFill>
              <a:schemeClr val="accent1"/>
            </a:solidFill>
            <a:ln w="12700" algn="ctr">
              <a:solidFill>
                <a:schemeClr val="tx1"/>
              </a:solidFill>
              <a:round/>
              <a:headEnd type="none" w="sm" len="sm"/>
              <a:tailEnd type="none" w="sm" len="sm"/>
            </a:ln>
          </p:spPr>
          <p:txBody>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ctr"/>
              <a:r>
                <a:rPr lang="en-US" altLang="ko-KR" sz="1600" baseline="0">
                  <a:solidFill>
                    <a:schemeClr val="bg1"/>
                  </a:solidFill>
                </a:rPr>
                <a:t>GD3</a:t>
              </a:r>
              <a:endParaRPr lang="ko-KR" altLang="en-US" sz="1600" baseline="0">
                <a:solidFill>
                  <a:schemeClr val="bg1"/>
                </a:solidFill>
              </a:endParaRPr>
            </a:p>
          </p:txBody>
        </p:sp>
        <p:sp>
          <p:nvSpPr>
            <p:cNvPr id="11" name="모서리가 둥근 직사각형 21"/>
            <p:cNvSpPr>
              <a:spLocks noChangeArrowheads="1"/>
            </p:cNvSpPr>
            <p:nvPr/>
          </p:nvSpPr>
          <p:spPr bwMode="auto">
            <a:xfrm>
              <a:off x="5283284" y="5445224"/>
              <a:ext cx="654618" cy="360040"/>
            </a:xfrm>
            <a:prstGeom prst="roundRect">
              <a:avLst>
                <a:gd name="adj" fmla="val 16667"/>
              </a:avLst>
            </a:prstGeom>
            <a:solidFill>
              <a:schemeClr val="accent1"/>
            </a:solidFill>
            <a:ln w="12700" algn="ctr">
              <a:solidFill>
                <a:schemeClr val="tx1"/>
              </a:solidFill>
              <a:round/>
              <a:headEnd type="none" w="sm" len="sm"/>
              <a:tailEnd type="none" w="sm" len="sm"/>
            </a:ln>
          </p:spPr>
          <p:txBody>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ctr"/>
              <a:r>
                <a:rPr lang="en-US" altLang="ko-KR" sz="1600" baseline="0">
                  <a:solidFill>
                    <a:schemeClr val="bg1"/>
                  </a:solidFill>
                </a:rPr>
                <a:t>GD4</a:t>
              </a:r>
              <a:endParaRPr lang="ko-KR" altLang="en-US" sz="1600" baseline="0">
                <a:solidFill>
                  <a:schemeClr val="bg1"/>
                </a:solidFill>
              </a:endParaRPr>
            </a:p>
          </p:txBody>
        </p:sp>
        <p:sp>
          <p:nvSpPr>
            <p:cNvPr id="13" name="모서리가 둥근 직사각형 22"/>
            <p:cNvSpPr>
              <a:spLocks noChangeArrowheads="1"/>
            </p:cNvSpPr>
            <p:nvPr/>
          </p:nvSpPr>
          <p:spPr bwMode="auto">
            <a:xfrm>
              <a:off x="4849805" y="4100636"/>
              <a:ext cx="1512168" cy="608180"/>
            </a:xfrm>
            <a:prstGeom prst="roundRect">
              <a:avLst>
                <a:gd name="adj" fmla="val 16667"/>
              </a:avLst>
            </a:prstGeom>
            <a:noFill/>
            <a:ln w="127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r"/>
              <a:endParaRPr lang="ko-KR" altLang="en-US" baseline="0"/>
            </a:p>
          </p:txBody>
        </p:sp>
        <p:cxnSp>
          <p:nvCxnSpPr>
            <p:cNvPr id="14" name="직선 화살표 연결선 23"/>
            <p:cNvCxnSpPr>
              <a:cxnSpLocks noChangeShapeType="1"/>
            </p:cNvCxnSpPr>
            <p:nvPr/>
          </p:nvCxnSpPr>
          <p:spPr bwMode="auto">
            <a:xfrm flipH="1">
              <a:off x="6361974" y="3356992"/>
              <a:ext cx="705763" cy="743644"/>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5" name="직사각형 25"/>
            <p:cNvSpPr>
              <a:spLocks noChangeArrowheads="1"/>
            </p:cNvSpPr>
            <p:nvPr/>
          </p:nvSpPr>
          <p:spPr bwMode="auto">
            <a:xfrm>
              <a:off x="7067737" y="317102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baseline="-25000">
                  <a:solidFill>
                    <a:schemeClr val="tx1"/>
                  </a:solidFill>
                  <a:latin typeface="Arial" panose="020B0604020202020204" pitchFamily="34" charset="0"/>
                  <a:ea typeface="굴림" panose="020B0600000101010101" pitchFamily="50" charset="-127"/>
                </a:defRPr>
              </a:lvl1pPr>
              <a:lvl2pPr marL="742950" indent="-285750">
                <a:defRPr b="1" baseline="-25000">
                  <a:solidFill>
                    <a:schemeClr val="tx1"/>
                  </a:solidFill>
                  <a:latin typeface="Arial" panose="020B0604020202020204" pitchFamily="34" charset="0"/>
                  <a:ea typeface="굴림" panose="020B0600000101010101" pitchFamily="50" charset="-127"/>
                </a:defRPr>
              </a:lvl2pPr>
              <a:lvl3pPr marL="1143000" indent="-228600">
                <a:defRPr b="1" baseline="-25000">
                  <a:solidFill>
                    <a:schemeClr val="tx1"/>
                  </a:solidFill>
                  <a:latin typeface="Arial" panose="020B0604020202020204" pitchFamily="34" charset="0"/>
                  <a:ea typeface="굴림" panose="020B0600000101010101" pitchFamily="50" charset="-127"/>
                </a:defRPr>
              </a:lvl3pPr>
              <a:lvl4pPr marL="1600200" indent="-228600">
                <a:defRPr b="1" baseline="-25000">
                  <a:solidFill>
                    <a:schemeClr val="tx1"/>
                  </a:solidFill>
                  <a:latin typeface="Arial" panose="020B0604020202020204" pitchFamily="34" charset="0"/>
                  <a:ea typeface="굴림" panose="020B0600000101010101" pitchFamily="50" charset="-127"/>
                </a:defRPr>
              </a:lvl4pPr>
              <a:lvl5pPr marL="2057400" indent="-228600">
                <a:defRPr b="1" baseline="-25000">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b="1" baseline="-25000">
                  <a:solidFill>
                    <a:schemeClr val="tx1"/>
                  </a:solidFill>
                  <a:latin typeface="Arial" panose="020B0604020202020204" pitchFamily="34" charset="0"/>
                  <a:ea typeface="굴림" panose="020B0600000101010101" pitchFamily="50" charset="-127"/>
                </a:defRPr>
              </a:lvl9pPr>
            </a:lstStyle>
            <a:p>
              <a:pPr algn="r"/>
              <a:r>
                <a:rPr lang="ko-KR" altLang="en-US" sz="1200" baseline="0">
                  <a:latin typeface="맑은 고딕" panose="020B0503020000020004" pitchFamily="50" charset="-127"/>
                  <a:ea typeface="맑은 고딕" panose="020B0503020000020004" pitchFamily="50" charset="-127"/>
                </a:rPr>
                <a:t>동일전원사용</a:t>
              </a:r>
            </a:p>
          </p:txBody>
        </p:sp>
      </p:grpSp>
      <p:sp>
        <p:nvSpPr>
          <p:cNvPr id="16" name="TextBox 5"/>
          <p:cNvSpPr txBox="1">
            <a:spLocks noChangeArrowheads="1"/>
          </p:cNvSpPr>
          <p:nvPr/>
        </p:nvSpPr>
        <p:spPr bwMode="auto">
          <a:xfrm>
            <a:off x="3903663" y="5927725"/>
            <a:ext cx="209867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fontAlgn="base">
              <a:spcBef>
                <a:spcPct val="0"/>
              </a:spcBef>
              <a:buClrTx/>
              <a:buFontTx/>
              <a:buNone/>
            </a:pPr>
            <a:r>
              <a:rPr lang="en-US" altLang="ko-KR" sz="1200" b="0" baseline="0" dirty="0">
                <a:solidFill>
                  <a:schemeClr val="tx1"/>
                </a:solidFill>
              </a:rPr>
              <a:t>&lt; T</a:t>
            </a:r>
            <a:r>
              <a:rPr lang="ko-KR" altLang="en-US" sz="1200" b="0" baseline="0" dirty="0">
                <a:solidFill>
                  <a:schemeClr val="tx1"/>
                </a:solidFill>
              </a:rPr>
              <a:t>타입 인버터 토폴로지 </a:t>
            </a:r>
            <a:r>
              <a:rPr lang="en-US" altLang="ko-KR" sz="1200" b="0" baseline="0" dirty="0">
                <a:solidFill>
                  <a:schemeClr val="tx1"/>
                </a:solidFill>
              </a:rPr>
              <a:t>&gt;</a:t>
            </a:r>
            <a:endParaRPr lang="ko-KR" altLang="en-US" sz="1200" b="0" baseline="0" dirty="0">
              <a:solidFill>
                <a:schemeClr val="tx1"/>
              </a:solidFill>
            </a:endParaRPr>
          </a:p>
        </p:txBody>
      </p:sp>
    </p:spTree>
    <p:extLst>
      <p:ext uri="{BB962C8B-B14F-4D97-AF65-F5344CB8AC3E}">
        <p14:creationId xmlns:p14="http://schemas.microsoft.com/office/powerpoint/2010/main" val="402724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latinLnBrk="0"/>
            <a:r>
              <a:rPr lang="ko-KR" altLang="en-US" sz="1400" dirty="0" err="1"/>
              <a:t>스위칭</a:t>
            </a:r>
            <a:r>
              <a:rPr lang="ko-KR" altLang="en-US" sz="1400" dirty="0"/>
              <a:t> 소자의 구성</a:t>
            </a:r>
            <a:endParaRPr lang="en-US" altLang="ko-KR" sz="1400" dirty="0"/>
          </a:p>
          <a:p>
            <a:pPr lvl="3" latinLnBrk="0"/>
            <a:r>
              <a:rPr lang="ko-KR" altLang="en-US" dirty="0" err="1"/>
              <a:t>스위칭</a:t>
            </a:r>
            <a:r>
              <a:rPr lang="ko-KR" altLang="en-US" dirty="0"/>
              <a:t> 소자는 </a:t>
            </a:r>
            <a:r>
              <a:rPr lang="ko-KR" altLang="ko-KR" dirty="0"/>
              <a:t>능동 소자</a:t>
            </a:r>
            <a:r>
              <a:rPr lang="ko-KR" altLang="en-US" dirty="0"/>
              <a:t>인 </a:t>
            </a:r>
            <a:r>
              <a:rPr lang="en-US" altLang="ko-KR" dirty="0"/>
              <a:t>IGBT</a:t>
            </a:r>
            <a:r>
              <a:rPr lang="ko-KR" altLang="ko-KR" dirty="0"/>
              <a:t>와 다이오드로 구성</a:t>
            </a:r>
            <a:endParaRPr lang="en-US" altLang="ko-KR" dirty="0"/>
          </a:p>
          <a:p>
            <a:pPr lvl="2" latinLnBrk="0"/>
            <a:r>
              <a:rPr lang="ko-KR" altLang="en-US" sz="1400" dirty="0" err="1"/>
              <a:t>스위칭</a:t>
            </a:r>
            <a:r>
              <a:rPr lang="ko-KR" altLang="en-US" sz="1400" dirty="0"/>
              <a:t> 소자의 손실 종류</a:t>
            </a:r>
            <a:endParaRPr lang="en-US" altLang="ko-KR" sz="1400" dirty="0"/>
          </a:p>
          <a:p>
            <a:pPr lvl="3" latinLnBrk="0"/>
            <a:r>
              <a:rPr lang="ko-KR" altLang="en-US" dirty="0"/>
              <a:t>도통</a:t>
            </a:r>
            <a:r>
              <a:rPr lang="en-US" altLang="ko-KR" dirty="0"/>
              <a:t>(</a:t>
            </a:r>
            <a:r>
              <a:rPr lang="ko-KR" altLang="en-US" dirty="0"/>
              <a:t>전도</a:t>
            </a:r>
            <a:r>
              <a:rPr lang="en-US" altLang="ko-KR" dirty="0"/>
              <a:t>)</a:t>
            </a:r>
            <a:r>
              <a:rPr lang="ko-KR" altLang="ko-KR" dirty="0"/>
              <a:t> 손실</a:t>
            </a:r>
            <a:r>
              <a:rPr lang="en-US" altLang="ko-KR" dirty="0"/>
              <a:t>:</a:t>
            </a:r>
            <a:r>
              <a:rPr lang="ko-KR" altLang="ko-KR" dirty="0"/>
              <a:t> 전류</a:t>
            </a:r>
            <a:r>
              <a:rPr lang="ko-KR" altLang="en-US" dirty="0"/>
              <a:t>가</a:t>
            </a:r>
            <a:r>
              <a:rPr lang="ko-KR" altLang="ko-KR" dirty="0"/>
              <a:t> 도통하는 구간에서 </a:t>
            </a:r>
            <a:r>
              <a:rPr lang="ko-KR" altLang="ko-KR" dirty="0" err="1"/>
              <a:t>스위칭</a:t>
            </a:r>
            <a:r>
              <a:rPr lang="ko-KR" altLang="ko-KR" dirty="0"/>
              <a:t> 소자의 </a:t>
            </a:r>
            <a:r>
              <a:rPr lang="ko-KR" altLang="ko-KR" dirty="0" err="1"/>
              <a:t>도통전압에</a:t>
            </a:r>
            <a:r>
              <a:rPr lang="ko-KR" altLang="ko-KR" dirty="0"/>
              <a:t> 의해 발생</a:t>
            </a:r>
            <a:endParaRPr lang="en-US" altLang="ko-KR" dirty="0"/>
          </a:p>
          <a:p>
            <a:pPr lvl="3" latinLnBrk="0"/>
            <a:r>
              <a:rPr lang="en-US" altLang="ko-KR" dirty="0"/>
              <a:t>ON/OFF(</a:t>
            </a:r>
            <a:r>
              <a:rPr lang="ko-KR" altLang="en-US" dirty="0" err="1"/>
              <a:t>스위칭</a:t>
            </a:r>
            <a:r>
              <a:rPr lang="en-US" altLang="ko-KR" dirty="0"/>
              <a:t>)</a:t>
            </a:r>
            <a:r>
              <a:rPr lang="ko-KR" altLang="ko-KR" dirty="0"/>
              <a:t> 손실</a:t>
            </a:r>
            <a:r>
              <a:rPr lang="en-US" altLang="ko-KR" dirty="0"/>
              <a:t> : </a:t>
            </a:r>
            <a:r>
              <a:rPr lang="ko-KR" altLang="ko-KR" dirty="0" err="1"/>
              <a:t>스위칭</a:t>
            </a:r>
            <a:r>
              <a:rPr lang="ko-KR" altLang="ko-KR" dirty="0"/>
              <a:t> 소자가 턴</a:t>
            </a:r>
            <a:r>
              <a:rPr lang="en-US" altLang="ko-KR" dirty="0"/>
              <a:t>-</a:t>
            </a:r>
            <a:r>
              <a:rPr lang="ko-KR" altLang="ko-KR" dirty="0"/>
              <a:t>온 또는 턴</a:t>
            </a:r>
            <a:r>
              <a:rPr lang="en-US" altLang="ko-KR" dirty="0"/>
              <a:t>-</a:t>
            </a:r>
            <a:r>
              <a:rPr lang="ko-KR" altLang="ko-KR" dirty="0"/>
              <a:t>오프 </a:t>
            </a:r>
            <a:r>
              <a:rPr lang="ko-KR" altLang="en-US" dirty="0"/>
              <a:t>시</a:t>
            </a:r>
            <a:r>
              <a:rPr lang="ko-KR" altLang="ko-KR" dirty="0"/>
              <a:t> 발생</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12</a:t>
            </a:fld>
            <a:endParaRPr lang="ko-KR" altLang="en-US"/>
          </a:p>
        </p:txBody>
      </p:sp>
      <p:sp>
        <p:nvSpPr>
          <p:cNvPr id="6" name="슬라이드 번호 개체 틀 3"/>
          <p:cNvSpPr txBox="1">
            <a:spLocks/>
          </p:cNvSpPr>
          <p:nvPr/>
        </p:nvSpPr>
        <p:spPr bwMode="auto">
          <a:xfrm>
            <a:off x="4689475" y="3902546"/>
            <a:ext cx="50482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ko-KR"/>
            </a:defPPr>
            <a:lvl1pPr algn="ctr" rtl="0" eaLnBrk="0" fontAlgn="base" latinLnBrk="1" hangingPunct="0">
              <a:spcBef>
                <a:spcPct val="0"/>
              </a:spcBef>
              <a:spcAft>
                <a:spcPct val="0"/>
              </a:spcAft>
              <a:defRPr kumimoji="1" sz="2000" b="1" kern="1200" baseline="0">
                <a:solidFill>
                  <a:schemeClr val="tx1"/>
                </a:solidFill>
                <a:latin typeface="Arial" panose="020B0604020202020204" pitchFamily="34" charset="0"/>
                <a:ea typeface="굴림" panose="020B0600000101010101" pitchFamily="50" charset="-127"/>
                <a:cs typeface="+mn-cs"/>
              </a:defRPr>
            </a:lvl1pPr>
            <a:lvl2pPr marL="742950" indent="-285750" algn="l"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2pPr>
            <a:lvl3pPr marL="1143000" indent="-228600" algn="l"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3pPr>
            <a:lvl4pPr marL="1600200" indent="-228600" algn="l"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4pPr>
            <a:lvl5pPr marL="2057400" indent="-228600" algn="l"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5pPr>
            <a:lvl6pPr marL="2514600" indent="-228600" algn="l" defTabSz="914400"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6pPr>
            <a:lvl7pPr marL="2971800" indent="-228600" algn="l" defTabSz="914400"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7pPr>
            <a:lvl8pPr marL="3429000" indent="-228600" algn="l" defTabSz="914400"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8pPr>
            <a:lvl9pPr marL="3886200" indent="-228600" algn="l" defTabSz="914400" rtl="0" eaLnBrk="0" fontAlgn="base" latinLnBrk="1" hangingPunct="0">
              <a:spcBef>
                <a:spcPct val="0"/>
              </a:spcBef>
              <a:spcAft>
                <a:spcPct val="0"/>
              </a:spcAft>
              <a:defRPr sz="2000" b="1" kern="1200" baseline="-25000">
                <a:solidFill>
                  <a:schemeClr val="tx1"/>
                </a:solidFill>
                <a:latin typeface="Arial" panose="020B0604020202020204" pitchFamily="34" charset="0"/>
                <a:ea typeface="굴림" panose="020B0600000101010101" pitchFamily="50" charset="-127"/>
                <a:cs typeface="+mn-cs"/>
              </a:defRPr>
            </a:lvl9pPr>
          </a:lstStyle>
          <a:p>
            <a:pPr eaLnBrk="1" hangingPunct="1"/>
            <a:fld id="{3702E917-25AF-4BBE-B28E-83506DB7EB6D}" type="slidenum">
              <a:rPr lang="en-US" altLang="ko-KR" sz="1000" b="0" smtClean="0">
                <a:solidFill>
                  <a:srgbClr val="00427A"/>
                </a:solidFill>
                <a:latin typeface="HY헤드라인M" panose="02030600000101010101" pitchFamily="18" charset="-127"/>
                <a:ea typeface="HY헤드라인M" panose="02030600000101010101" pitchFamily="18" charset="-127"/>
              </a:rPr>
              <a:pPr eaLnBrk="1" hangingPunct="1"/>
              <a:t>12</a:t>
            </a:fld>
            <a:endParaRPr lang="en-US" altLang="ko-KR" sz="1000" b="0">
              <a:solidFill>
                <a:srgbClr val="00427A"/>
              </a:solidFill>
              <a:latin typeface="HY헤드라인M" panose="02030600000101010101" pitchFamily="18" charset="-127"/>
              <a:ea typeface="HY헤드라인M" panose="02030600000101010101" pitchFamily="18" charset="-127"/>
            </a:endParaRPr>
          </a:p>
        </p:txBody>
      </p:sp>
      <p:pic>
        <p:nvPicPr>
          <p:cNvPr id="7"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025" y="3145309"/>
            <a:ext cx="6257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637309"/>
            <a:ext cx="3035300"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6"/>
          <p:cNvSpPr txBox="1">
            <a:spLocks noChangeArrowheads="1"/>
          </p:cNvSpPr>
          <p:nvPr/>
        </p:nvSpPr>
        <p:spPr bwMode="auto">
          <a:xfrm>
            <a:off x="2246313" y="5521796"/>
            <a:ext cx="5400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스위치로 사용되는 </a:t>
            </a:r>
            <a:r>
              <a:rPr lang="ko-KR" altLang="en-US" sz="1200" b="0" baseline="0" dirty="0" err="1">
                <a:latin typeface="맑은 고딕" panose="020B0503020000020004" pitchFamily="50" charset="-127"/>
                <a:ea typeface="맑은 고딕" panose="020B0503020000020004" pitchFamily="50" charset="-127"/>
              </a:rPr>
              <a:t>전력모듈의</a:t>
            </a:r>
            <a:r>
              <a:rPr lang="ko-KR" altLang="en-US" sz="1200" b="0" baseline="0" dirty="0">
                <a:latin typeface="맑은 고딕" panose="020B0503020000020004" pitchFamily="50" charset="-127"/>
                <a:ea typeface="맑은 고딕" panose="020B0503020000020004" pitchFamily="50" charset="-127"/>
              </a:rPr>
              <a:t> 전력손실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114808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2</a:t>
            </a:r>
            <a:r>
              <a:rPr lang="ko-KR" altLang="en-US" sz="1400" dirty="0"/>
              <a:t>레벨 컨버터 손실 분석</a:t>
            </a:r>
            <a:r>
              <a:rPr lang="en-US" altLang="ko-KR" sz="1400" dirty="0"/>
              <a:t>(1/2)</a:t>
            </a:r>
          </a:p>
          <a:p>
            <a:pPr lvl="3"/>
            <a:r>
              <a:rPr lang="ko-KR" altLang="en-US" dirty="0"/>
              <a:t>정류기 동작</a:t>
            </a:r>
            <a:endParaRPr lang="en-US" altLang="ko-KR" dirty="0"/>
          </a:p>
          <a:p>
            <a:pPr lvl="4"/>
            <a:r>
              <a:rPr lang="ko-KR" altLang="en-US" dirty="0"/>
              <a:t>스위치 및 다이오드로 인한 손실이 비교적 균등하게 발생</a:t>
            </a:r>
            <a:endParaRPr lang="en-US" altLang="ko-KR" dirty="0"/>
          </a:p>
          <a:p>
            <a:pPr lvl="4"/>
            <a:r>
              <a:rPr lang="ko-KR" altLang="en-US" dirty="0"/>
              <a:t>모든 소자에서 손실 발생</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 </a:t>
            </a:r>
            <a:r>
              <a:rPr lang="ko-KR" altLang="en-US" dirty="0"/>
              <a:t>역률</a:t>
            </a:r>
            <a:r>
              <a:rPr lang="en-US" altLang="ko-KR" dirty="0"/>
              <a:t> = 1</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13</a:t>
            </a:fld>
            <a:endParaRPr lang="ko-KR" altLang="en-US"/>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47318"/>
          <a:stretch/>
        </p:blipFill>
        <p:spPr>
          <a:xfrm>
            <a:off x="5507367" y="3284984"/>
            <a:ext cx="3252532" cy="2556741"/>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49" y="3212976"/>
            <a:ext cx="2354414" cy="2590571"/>
          </a:xfrm>
          <a:prstGeom prst="rect">
            <a:avLst/>
          </a:prstGeom>
        </p:spPr>
      </p:pic>
      <p:sp>
        <p:nvSpPr>
          <p:cNvPr id="12" name="TextBox 5"/>
          <p:cNvSpPr txBox="1">
            <a:spLocks noChangeArrowheads="1"/>
          </p:cNvSpPr>
          <p:nvPr/>
        </p:nvSpPr>
        <p:spPr bwMode="auto">
          <a:xfrm>
            <a:off x="1426612" y="5799800"/>
            <a:ext cx="27429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2-Level</a:t>
            </a:r>
            <a:r>
              <a:rPr lang="ko-KR" altLang="en-US" sz="1200" b="0" baseline="0" dirty="0">
                <a:latin typeface="맑은 고딕" panose="020B0503020000020004" pitchFamily="50" charset="-127"/>
                <a:ea typeface="맑은 고딕" panose="020B0503020000020004" pitchFamily="50" charset="-127"/>
              </a:rPr>
              <a:t> 정류기 </a:t>
            </a:r>
            <a:r>
              <a:rPr lang="ko-KR" altLang="en-US" sz="1200" b="0" baseline="0" dirty="0" err="1">
                <a:latin typeface="맑은 고딕" panose="020B0503020000020004" pitchFamily="50" charset="-127"/>
                <a:ea typeface="맑은 고딕" panose="020B0503020000020004" pitchFamily="50" charset="-127"/>
              </a:rPr>
              <a:t>동작시</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3" name="TextBox 5"/>
          <p:cNvSpPr txBox="1">
            <a:spLocks noChangeArrowheads="1"/>
          </p:cNvSpPr>
          <p:nvPr/>
        </p:nvSpPr>
        <p:spPr bwMode="auto">
          <a:xfrm>
            <a:off x="5051573" y="5809325"/>
            <a:ext cx="4139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2-Level</a:t>
            </a:r>
            <a:r>
              <a:rPr lang="ko-KR" altLang="en-US" sz="1200" b="0" baseline="0" dirty="0">
                <a:latin typeface="맑은 고딕" panose="020B0503020000020004" pitchFamily="50" charset="-127"/>
                <a:ea typeface="맑은 고딕" panose="020B0503020000020004" pitchFamily="50" charset="-127"/>
              </a:rPr>
              <a:t> 정류기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685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2</a:t>
            </a:r>
            <a:r>
              <a:rPr lang="ko-KR" altLang="en-US" sz="1400" dirty="0"/>
              <a:t>레벨 컨버터 손실 분석</a:t>
            </a:r>
            <a:r>
              <a:rPr lang="en-US" altLang="ko-KR" sz="1400" dirty="0"/>
              <a:t>(2/2)</a:t>
            </a:r>
          </a:p>
          <a:p>
            <a:pPr lvl="3"/>
            <a:r>
              <a:rPr lang="ko-KR" altLang="en-US" dirty="0"/>
              <a:t>인버터 동작</a:t>
            </a:r>
            <a:endParaRPr lang="en-US" altLang="ko-KR" dirty="0"/>
          </a:p>
          <a:p>
            <a:pPr lvl="4"/>
            <a:r>
              <a:rPr lang="ko-KR" altLang="en-US" dirty="0"/>
              <a:t>스위치로 인한 손실이 다이오드로 인한 손실보다 크게 발생</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 </a:t>
            </a:r>
            <a:r>
              <a:rPr lang="ko-KR" altLang="en-US" dirty="0"/>
              <a:t>역률</a:t>
            </a:r>
            <a:r>
              <a:rPr lang="en-US" altLang="ko-KR" dirty="0"/>
              <a:t> = 1</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14</a:t>
            </a:fld>
            <a:endParaRPr lang="ko-KR" altLang="en-US"/>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049" y="3366517"/>
            <a:ext cx="2354414" cy="2590572"/>
          </a:xfrm>
          <a:prstGeom prst="rect">
            <a:avLst/>
          </a:prstGeom>
        </p:spPr>
      </p:pic>
      <p:sp>
        <p:nvSpPr>
          <p:cNvPr id="14" name="TextBox 5"/>
          <p:cNvSpPr txBox="1">
            <a:spLocks noChangeArrowheads="1"/>
          </p:cNvSpPr>
          <p:nvPr/>
        </p:nvSpPr>
        <p:spPr bwMode="auto">
          <a:xfrm>
            <a:off x="1426613" y="5950788"/>
            <a:ext cx="27429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2-Level</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5" name="TextBox 5"/>
          <p:cNvSpPr txBox="1">
            <a:spLocks noChangeArrowheads="1"/>
          </p:cNvSpPr>
          <p:nvPr/>
        </p:nvSpPr>
        <p:spPr bwMode="auto">
          <a:xfrm>
            <a:off x="5051572" y="5960313"/>
            <a:ext cx="4139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2-Level</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grpSp>
        <p:nvGrpSpPr>
          <p:cNvPr id="16" name="그룹 15"/>
          <p:cNvGrpSpPr/>
          <p:nvPr/>
        </p:nvGrpSpPr>
        <p:grpSpPr>
          <a:xfrm>
            <a:off x="5532692" y="3383014"/>
            <a:ext cx="3155199" cy="2559294"/>
            <a:chOff x="5401777" y="3373489"/>
            <a:chExt cx="3155199" cy="2559294"/>
          </a:xfrm>
        </p:grpSpPr>
        <p:pic>
          <p:nvPicPr>
            <p:cNvPr id="17" name="그림 16"/>
            <p:cNvPicPr>
              <a:picLocks noChangeAspect="1"/>
            </p:cNvPicPr>
            <p:nvPr/>
          </p:nvPicPr>
          <p:blipFill rotWithShape="1">
            <a:blip r:embed="rId3">
              <a:extLst>
                <a:ext uri="{28A0092B-C50C-407E-A947-70E740481C1C}">
                  <a14:useLocalDpi xmlns:a14="http://schemas.microsoft.com/office/drawing/2010/main" val="0"/>
                </a:ext>
              </a:extLst>
            </a:blip>
            <a:srcRect l="52682"/>
            <a:stretch/>
          </p:blipFill>
          <p:spPr>
            <a:xfrm>
              <a:off x="5635596" y="3376042"/>
              <a:ext cx="2921380" cy="2556741"/>
            </a:xfrm>
            <a:prstGeom prst="rect">
              <a:avLst/>
            </a:prstGeom>
          </p:spPr>
        </p:pic>
        <p:pic>
          <p:nvPicPr>
            <p:cNvPr id="18" name="그림 17"/>
            <p:cNvPicPr>
              <a:picLocks noChangeAspect="1"/>
            </p:cNvPicPr>
            <p:nvPr/>
          </p:nvPicPr>
          <p:blipFill rotWithShape="1">
            <a:blip r:embed="rId3">
              <a:extLst>
                <a:ext uri="{28A0092B-C50C-407E-A947-70E740481C1C}">
                  <a14:useLocalDpi xmlns:a14="http://schemas.microsoft.com/office/drawing/2010/main" val="0"/>
                </a:ext>
              </a:extLst>
            </a:blip>
            <a:srcRect r="93273"/>
            <a:stretch/>
          </p:blipFill>
          <p:spPr>
            <a:xfrm>
              <a:off x="5401777" y="3373489"/>
              <a:ext cx="415319" cy="2556741"/>
            </a:xfrm>
            <a:prstGeom prst="rect">
              <a:avLst/>
            </a:prstGeom>
          </p:spPr>
        </p:pic>
      </p:grpSp>
    </p:spTree>
    <p:extLst>
      <p:ext uri="{BB962C8B-B14F-4D97-AF65-F5344CB8AC3E}">
        <p14:creationId xmlns:p14="http://schemas.microsoft.com/office/powerpoint/2010/main" val="3108388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T</a:t>
            </a:r>
            <a:r>
              <a:rPr lang="ko-KR" altLang="en-US" sz="1400" dirty="0"/>
              <a:t>타입 컨버터 손실 분석</a:t>
            </a:r>
            <a:r>
              <a:rPr lang="en-US" altLang="ko-KR" sz="1400" dirty="0"/>
              <a:t>(1/2)</a:t>
            </a:r>
          </a:p>
          <a:p>
            <a:pPr lvl="3"/>
            <a:r>
              <a:rPr lang="ko-KR" altLang="en-US" dirty="0"/>
              <a:t>정류기 동작</a:t>
            </a:r>
            <a:endParaRPr lang="en-US" altLang="ko-KR" dirty="0"/>
          </a:p>
          <a:p>
            <a:pPr lvl="4"/>
            <a:r>
              <a:rPr lang="ko-KR" altLang="en-US" dirty="0"/>
              <a:t>다이오드로 인한 손실이 스위치로 인한 손실보다 크게 발생</a:t>
            </a:r>
            <a:endParaRPr lang="en-US" altLang="ko-KR" dirty="0"/>
          </a:p>
          <a:p>
            <a:pPr lvl="4"/>
            <a:r>
              <a:rPr lang="ko-KR" altLang="en-US" dirty="0" err="1"/>
              <a:t>역률이</a:t>
            </a:r>
            <a:r>
              <a:rPr lang="ko-KR" altLang="en-US" dirty="0"/>
              <a:t> </a:t>
            </a:r>
            <a:r>
              <a:rPr lang="en-US" altLang="ko-KR" dirty="0"/>
              <a:t>1</a:t>
            </a:r>
            <a:r>
              <a:rPr lang="ko-KR" altLang="en-US" dirty="0"/>
              <a:t>일 시</a:t>
            </a:r>
            <a:r>
              <a:rPr lang="en-US" altLang="ko-KR" dirty="0"/>
              <a:t>, S</a:t>
            </a:r>
            <a:r>
              <a:rPr lang="en-US" altLang="ko-KR" baseline="-25000" dirty="0"/>
              <a:t>x1</a:t>
            </a:r>
            <a:r>
              <a:rPr lang="en-US" altLang="ko-KR" dirty="0"/>
              <a:t>(T</a:t>
            </a:r>
            <a:r>
              <a:rPr lang="en-US" altLang="ko-KR" baseline="-25000" dirty="0"/>
              <a:t>1</a:t>
            </a:r>
            <a:r>
              <a:rPr lang="en-US" altLang="ko-KR" dirty="0"/>
              <a:t>)</a:t>
            </a:r>
            <a:r>
              <a:rPr lang="ko-KR" altLang="en-US" dirty="0"/>
              <a:t>과 </a:t>
            </a:r>
            <a:r>
              <a:rPr lang="en-US" altLang="ko-KR" dirty="0"/>
              <a:t>S</a:t>
            </a:r>
            <a:r>
              <a:rPr lang="en-US" altLang="ko-KR" baseline="-25000" dirty="0"/>
              <a:t>x4</a:t>
            </a:r>
            <a:r>
              <a:rPr lang="en-US" altLang="ko-KR" dirty="0"/>
              <a:t>(T</a:t>
            </a:r>
            <a:r>
              <a:rPr lang="en-US" altLang="ko-KR" baseline="-25000" dirty="0"/>
              <a:t>4</a:t>
            </a:r>
            <a:r>
              <a:rPr lang="en-US" altLang="ko-KR" dirty="0"/>
              <a:t>)</a:t>
            </a:r>
            <a:r>
              <a:rPr lang="ko-KR" altLang="en-US" dirty="0"/>
              <a:t>로 흐르는 전류는 거의 없어 손실이 거의 발생되지 않음</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 </a:t>
            </a:r>
            <a:r>
              <a:rPr lang="ko-KR" altLang="en-US" dirty="0"/>
              <a:t>역률</a:t>
            </a:r>
            <a:r>
              <a:rPr lang="en-US" altLang="ko-KR" dirty="0"/>
              <a:t> = 1</a:t>
            </a:r>
            <a:endParaRPr lang="en-US" altLang="ko-KR" sz="1600"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15</a:t>
            </a:fld>
            <a:endParaRPr lang="ko-KR" altLang="en-US"/>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47455"/>
          <a:stretch/>
        </p:blipFill>
        <p:spPr>
          <a:xfrm>
            <a:off x="5212457" y="3551483"/>
            <a:ext cx="3820440" cy="2325789"/>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632" y="3353684"/>
            <a:ext cx="2354414" cy="2590571"/>
          </a:xfrm>
          <a:prstGeom prst="rect">
            <a:avLst/>
          </a:prstGeom>
        </p:spPr>
      </p:pic>
      <p:sp>
        <p:nvSpPr>
          <p:cNvPr id="13" name="TextBox 5"/>
          <p:cNvSpPr txBox="1">
            <a:spLocks noChangeArrowheads="1"/>
          </p:cNvSpPr>
          <p:nvPr/>
        </p:nvSpPr>
        <p:spPr bwMode="auto">
          <a:xfrm>
            <a:off x="1490704" y="5950788"/>
            <a:ext cx="26148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T</a:t>
            </a:r>
            <a:r>
              <a:rPr lang="ko-KR" altLang="en-US" sz="1200" b="0" baseline="0" dirty="0">
                <a:latin typeface="맑은 고딕" panose="020B0503020000020004" pitchFamily="50" charset="-127"/>
                <a:ea typeface="맑은 고딕" panose="020B0503020000020004" pitchFamily="50" charset="-127"/>
              </a:rPr>
              <a:t>타입 정류기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9" name="TextBox 5"/>
          <p:cNvSpPr txBox="1">
            <a:spLocks noChangeArrowheads="1"/>
          </p:cNvSpPr>
          <p:nvPr/>
        </p:nvSpPr>
        <p:spPr bwMode="auto">
          <a:xfrm>
            <a:off x="5115662" y="5960313"/>
            <a:ext cx="4011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T</a:t>
            </a:r>
            <a:r>
              <a:rPr lang="ko-KR" altLang="en-US" sz="1200" b="0" baseline="0" dirty="0">
                <a:latin typeface="맑은 고딕" panose="020B0503020000020004" pitchFamily="50" charset="-127"/>
                <a:ea typeface="맑은 고딕" panose="020B0503020000020004" pitchFamily="50" charset="-127"/>
              </a:rPr>
              <a:t>타입 정류기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8203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T</a:t>
            </a:r>
            <a:r>
              <a:rPr lang="ko-KR" altLang="en-US" sz="1400" dirty="0"/>
              <a:t>타입 컨버터 손실 분석</a:t>
            </a:r>
            <a:r>
              <a:rPr lang="en-US" altLang="ko-KR" sz="1400" dirty="0"/>
              <a:t>(2/2)</a:t>
            </a:r>
          </a:p>
          <a:p>
            <a:pPr lvl="3"/>
            <a:r>
              <a:rPr lang="ko-KR" altLang="en-US" dirty="0"/>
              <a:t>인버터 동작</a:t>
            </a:r>
            <a:endParaRPr lang="en-US" altLang="ko-KR" dirty="0"/>
          </a:p>
          <a:p>
            <a:pPr lvl="4"/>
            <a:r>
              <a:rPr lang="ko-KR" altLang="en-US" dirty="0"/>
              <a:t>스위치로 인한 손실이 다이오드로 인한 손실보다 크게 발생</a:t>
            </a:r>
            <a:endParaRPr lang="en-US" altLang="ko-KR" dirty="0"/>
          </a:p>
          <a:p>
            <a:pPr lvl="4"/>
            <a:r>
              <a:rPr lang="ko-KR" altLang="en-US" dirty="0" err="1"/>
              <a:t>역률이</a:t>
            </a:r>
            <a:r>
              <a:rPr lang="ko-KR" altLang="en-US" dirty="0"/>
              <a:t> </a:t>
            </a:r>
            <a:r>
              <a:rPr lang="en-US" altLang="ko-KR" dirty="0"/>
              <a:t>1</a:t>
            </a:r>
            <a:r>
              <a:rPr lang="ko-KR" altLang="en-US" dirty="0"/>
              <a:t>일 시</a:t>
            </a:r>
            <a:r>
              <a:rPr lang="en-US" altLang="ko-KR" dirty="0"/>
              <a:t>, D</a:t>
            </a:r>
            <a:r>
              <a:rPr lang="en-US" altLang="ko-KR" baseline="-25000" dirty="0"/>
              <a:t>x1</a:t>
            </a:r>
            <a:r>
              <a:rPr lang="en-US" altLang="ko-KR" dirty="0"/>
              <a:t>(D</a:t>
            </a:r>
            <a:r>
              <a:rPr lang="en-US" altLang="ko-KR" baseline="-25000" dirty="0"/>
              <a:t>1</a:t>
            </a:r>
            <a:r>
              <a:rPr lang="en-US" altLang="ko-KR" dirty="0"/>
              <a:t>)</a:t>
            </a:r>
            <a:r>
              <a:rPr lang="ko-KR" altLang="en-US" dirty="0"/>
              <a:t>과 </a:t>
            </a:r>
            <a:r>
              <a:rPr lang="en-US" altLang="ko-KR" dirty="0"/>
              <a:t>D</a:t>
            </a:r>
            <a:r>
              <a:rPr lang="en-US" altLang="ko-KR" baseline="-25000" dirty="0"/>
              <a:t>x4</a:t>
            </a:r>
            <a:r>
              <a:rPr lang="en-US" altLang="ko-KR" dirty="0"/>
              <a:t>(D</a:t>
            </a:r>
            <a:r>
              <a:rPr lang="en-US" altLang="ko-KR" baseline="-25000" dirty="0"/>
              <a:t>4</a:t>
            </a:r>
            <a:r>
              <a:rPr lang="en-US" altLang="ko-KR" dirty="0"/>
              <a:t>)</a:t>
            </a:r>
            <a:r>
              <a:rPr lang="ko-KR" altLang="en-US" dirty="0"/>
              <a:t>로 흐르는 전류는 거의 없어 손실이 거의 발생되지 않음</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16</a:t>
            </a:fld>
            <a:endParaRPr lang="ko-KR" altLang="en-US"/>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049" y="3212976"/>
            <a:ext cx="2354414" cy="2590572"/>
          </a:xfrm>
          <a:prstGeom prst="rect">
            <a:avLst/>
          </a:prstGeom>
        </p:spPr>
      </p:pic>
      <p:sp>
        <p:nvSpPr>
          <p:cNvPr id="10" name="TextBox 5"/>
          <p:cNvSpPr txBox="1">
            <a:spLocks noChangeArrowheads="1"/>
          </p:cNvSpPr>
          <p:nvPr/>
        </p:nvSpPr>
        <p:spPr bwMode="auto">
          <a:xfrm>
            <a:off x="1490704" y="5795531"/>
            <a:ext cx="26148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latinLnBrk="1"/>
            <a:r>
              <a:rPr lang="en-US" altLang="ko-KR" sz="1200" b="0" baseline="0" dirty="0">
                <a:latin typeface="맑은 고딕" panose="020B0503020000020004" pitchFamily="50" charset="-127"/>
                <a:ea typeface="맑은 고딕" panose="020B0503020000020004" pitchFamily="50" charset="-127"/>
              </a:rPr>
              <a:t>&lt; T</a:t>
            </a:r>
            <a:r>
              <a:rPr lang="ko-KR" altLang="en-US" sz="1200" b="0" baseline="0" dirty="0">
                <a:latin typeface="맑은 고딕" panose="020B0503020000020004" pitchFamily="50" charset="-127"/>
                <a:ea typeface="맑은 고딕" panose="020B0503020000020004" pitchFamily="50" charset="-127"/>
              </a:rPr>
              <a:t>타입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4" name="TextBox 5"/>
          <p:cNvSpPr txBox="1">
            <a:spLocks noChangeArrowheads="1"/>
          </p:cNvSpPr>
          <p:nvPr/>
        </p:nvSpPr>
        <p:spPr bwMode="auto">
          <a:xfrm>
            <a:off x="5115662" y="5805056"/>
            <a:ext cx="4011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T</a:t>
            </a:r>
            <a:r>
              <a:rPr lang="ko-KR" altLang="en-US" sz="1200" b="0" baseline="0" dirty="0">
                <a:latin typeface="맑은 고딕" panose="020B0503020000020004" pitchFamily="50" charset="-127"/>
                <a:ea typeface="맑은 고딕" panose="020B0503020000020004" pitchFamily="50" charset="-127"/>
              </a:rPr>
              <a:t>타입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grpSp>
        <p:nvGrpSpPr>
          <p:cNvPr id="15" name="그룹 14"/>
          <p:cNvGrpSpPr/>
          <p:nvPr/>
        </p:nvGrpSpPr>
        <p:grpSpPr>
          <a:xfrm>
            <a:off x="5269607" y="3345751"/>
            <a:ext cx="3683074" cy="2325789"/>
            <a:chOff x="5148833" y="3501008"/>
            <a:chExt cx="3683074" cy="2325789"/>
          </a:xfrm>
        </p:grpSpPr>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52545"/>
            <a:stretch/>
          </p:blipFill>
          <p:spPr>
            <a:xfrm>
              <a:off x="5381571" y="3501008"/>
              <a:ext cx="3450336" cy="2325789"/>
            </a:xfrm>
            <a:prstGeom prst="rect">
              <a:avLst/>
            </a:prstGeom>
          </p:spPr>
        </p:pic>
        <p:pic>
          <p:nvPicPr>
            <p:cNvPr id="17" name="그림 16"/>
            <p:cNvPicPr>
              <a:picLocks noChangeAspect="1"/>
            </p:cNvPicPr>
            <p:nvPr/>
          </p:nvPicPr>
          <p:blipFill rotWithShape="1">
            <a:blip r:embed="rId3">
              <a:extLst>
                <a:ext uri="{28A0092B-C50C-407E-A947-70E740481C1C}">
                  <a14:useLocalDpi xmlns:a14="http://schemas.microsoft.com/office/drawing/2010/main" val="0"/>
                </a:ext>
              </a:extLst>
            </a:blip>
            <a:srcRect r="94771"/>
            <a:stretch/>
          </p:blipFill>
          <p:spPr>
            <a:xfrm>
              <a:off x="5148833" y="3501008"/>
              <a:ext cx="380231" cy="2325789"/>
            </a:xfrm>
            <a:prstGeom prst="rect">
              <a:avLst/>
            </a:prstGeom>
          </p:spPr>
        </p:pic>
      </p:grpSp>
    </p:spTree>
    <p:extLst>
      <p:ext uri="{BB962C8B-B14F-4D97-AF65-F5344CB8AC3E}">
        <p14:creationId xmlns:p14="http://schemas.microsoft.com/office/powerpoint/2010/main" val="364476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NPC</a:t>
            </a:r>
            <a:r>
              <a:rPr lang="ko-KR" altLang="en-US" sz="1400" dirty="0"/>
              <a:t> 컨버터 손실 분석</a:t>
            </a:r>
            <a:r>
              <a:rPr lang="en-US" altLang="ko-KR" sz="1400" dirty="0"/>
              <a:t>(1/2)</a:t>
            </a:r>
          </a:p>
          <a:p>
            <a:pPr lvl="3"/>
            <a:r>
              <a:rPr lang="ko-KR" altLang="en-US" dirty="0"/>
              <a:t>정류기 동작</a:t>
            </a:r>
            <a:endParaRPr lang="en-US" altLang="ko-KR" dirty="0"/>
          </a:p>
          <a:p>
            <a:pPr lvl="4"/>
            <a:r>
              <a:rPr lang="ko-KR" altLang="en-US" dirty="0"/>
              <a:t>다이오드로 인한 손실이 스위치로 인한 손실보다 크게 발생 </a:t>
            </a:r>
            <a:r>
              <a:rPr lang="en-US" altLang="ko-KR" dirty="0"/>
              <a:t>(S</a:t>
            </a:r>
            <a:r>
              <a:rPr lang="en-US" altLang="ko-KR" baseline="-25000" dirty="0"/>
              <a:t>x1</a:t>
            </a:r>
            <a:r>
              <a:rPr lang="en-US" altLang="ko-KR" dirty="0"/>
              <a:t>(T</a:t>
            </a:r>
            <a:r>
              <a:rPr lang="en-US" altLang="ko-KR" baseline="-25000" dirty="0"/>
              <a:t>1</a:t>
            </a:r>
            <a:r>
              <a:rPr lang="en-US" altLang="ko-KR" dirty="0"/>
              <a:t>)</a:t>
            </a:r>
            <a:r>
              <a:rPr lang="ko-KR" altLang="en-US" dirty="0"/>
              <a:t>과 </a:t>
            </a:r>
            <a:r>
              <a:rPr lang="en-US" altLang="ko-KR" dirty="0"/>
              <a:t>S</a:t>
            </a:r>
            <a:r>
              <a:rPr lang="en-US" altLang="ko-KR" baseline="-25000" dirty="0"/>
              <a:t>x4</a:t>
            </a:r>
            <a:r>
              <a:rPr lang="en-US" altLang="ko-KR" dirty="0"/>
              <a:t>(T</a:t>
            </a:r>
            <a:r>
              <a:rPr lang="en-US" altLang="ko-KR" baseline="-25000" dirty="0"/>
              <a:t>4</a:t>
            </a:r>
            <a:r>
              <a:rPr lang="en-US" altLang="ko-KR" dirty="0"/>
              <a:t>)</a:t>
            </a:r>
            <a:r>
              <a:rPr lang="ko-KR" altLang="en-US" dirty="0"/>
              <a:t>손실 없음</a:t>
            </a:r>
            <a:r>
              <a:rPr lang="en-US" altLang="ko-KR" dirty="0"/>
              <a:t>)</a:t>
            </a:r>
          </a:p>
          <a:p>
            <a:pPr lvl="4"/>
            <a:r>
              <a:rPr lang="ko-KR" altLang="en-US" dirty="0"/>
              <a:t>손실 부분에 </a:t>
            </a:r>
            <a:r>
              <a:rPr lang="ko-KR" altLang="en-US" dirty="0" err="1"/>
              <a:t>클램프</a:t>
            </a:r>
            <a:r>
              <a:rPr lang="ko-KR" altLang="en-US" dirty="0"/>
              <a:t> 다이오드</a:t>
            </a:r>
            <a:r>
              <a:rPr lang="en-US" altLang="ko-KR" dirty="0"/>
              <a:t>(D</a:t>
            </a:r>
            <a:r>
              <a:rPr lang="en-US" altLang="ko-KR" baseline="-25000" dirty="0"/>
              <a:t>5</a:t>
            </a:r>
            <a:r>
              <a:rPr lang="en-US" altLang="ko-KR" dirty="0"/>
              <a:t>, D</a:t>
            </a:r>
            <a:r>
              <a:rPr lang="en-US" altLang="ko-KR" baseline="-25000" dirty="0"/>
              <a:t>6</a:t>
            </a:r>
            <a:r>
              <a:rPr lang="en-US" altLang="ko-KR" dirty="0"/>
              <a:t>)</a:t>
            </a:r>
            <a:r>
              <a:rPr lang="ko-KR" altLang="en-US" dirty="0"/>
              <a:t>로 인한 손실 추가</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17</a:t>
            </a:fld>
            <a:endParaRPr lang="ko-KR" altLang="en-US"/>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46741"/>
          <a:stretch/>
        </p:blipFill>
        <p:spPr>
          <a:xfrm>
            <a:off x="4960501" y="3246006"/>
            <a:ext cx="4322504" cy="2558368"/>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165" y="3140968"/>
            <a:ext cx="2140376" cy="2725889"/>
          </a:xfrm>
          <a:prstGeom prst="rect">
            <a:avLst/>
          </a:prstGeom>
        </p:spPr>
      </p:pic>
      <p:sp>
        <p:nvSpPr>
          <p:cNvPr id="13" name="TextBox 5"/>
          <p:cNvSpPr txBox="1">
            <a:spLocks noChangeArrowheads="1"/>
          </p:cNvSpPr>
          <p:nvPr/>
        </p:nvSpPr>
        <p:spPr bwMode="auto">
          <a:xfrm>
            <a:off x="1531581" y="5805882"/>
            <a:ext cx="2533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NPC</a:t>
            </a:r>
            <a:r>
              <a:rPr lang="ko-KR" altLang="en-US" sz="1200" b="0" baseline="0" dirty="0">
                <a:latin typeface="맑은 고딕" panose="020B0503020000020004" pitchFamily="50" charset="-127"/>
                <a:ea typeface="맑은 고딕" panose="020B0503020000020004" pitchFamily="50" charset="-127"/>
              </a:rPr>
              <a:t> 정류기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8" name="TextBox 5"/>
          <p:cNvSpPr txBox="1">
            <a:spLocks noChangeArrowheads="1"/>
          </p:cNvSpPr>
          <p:nvPr/>
        </p:nvSpPr>
        <p:spPr bwMode="auto">
          <a:xfrm>
            <a:off x="5156538" y="5815407"/>
            <a:ext cx="39292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NPC </a:t>
            </a:r>
            <a:r>
              <a:rPr lang="ko-KR" altLang="en-US" sz="1200" b="0" baseline="0" dirty="0">
                <a:latin typeface="맑은 고딕" panose="020B0503020000020004" pitchFamily="50" charset="-127"/>
                <a:ea typeface="맑은 고딕" panose="020B0503020000020004" pitchFamily="50" charset="-127"/>
              </a:rPr>
              <a:t>정류기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53001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en-US" altLang="ko-KR" sz="1400" dirty="0"/>
              <a:t>NPC</a:t>
            </a:r>
            <a:r>
              <a:rPr lang="ko-KR" altLang="en-US" sz="1400" dirty="0"/>
              <a:t> 컨버터 손실 분석</a:t>
            </a:r>
            <a:r>
              <a:rPr lang="en-US" altLang="ko-KR" sz="1400" dirty="0"/>
              <a:t>(2/2)</a:t>
            </a:r>
          </a:p>
          <a:p>
            <a:pPr lvl="3"/>
            <a:r>
              <a:rPr lang="ko-KR" altLang="en-US" dirty="0"/>
              <a:t>인버터 동작</a:t>
            </a:r>
            <a:endParaRPr lang="en-US" altLang="ko-KR" dirty="0"/>
          </a:p>
          <a:p>
            <a:pPr lvl="4"/>
            <a:r>
              <a:rPr lang="ko-KR" altLang="en-US" dirty="0"/>
              <a:t>스위치로 인한 손실이 다이오드로 인한 손실보다 크게 발생</a:t>
            </a:r>
            <a:r>
              <a:rPr lang="en-US" altLang="ko-KR" dirty="0"/>
              <a:t>(D</a:t>
            </a:r>
            <a:r>
              <a:rPr lang="en-US" altLang="ko-KR" baseline="-25000" dirty="0"/>
              <a:t>x1</a:t>
            </a:r>
            <a:r>
              <a:rPr lang="en-US" altLang="ko-KR" dirty="0"/>
              <a:t>(D</a:t>
            </a:r>
            <a:r>
              <a:rPr lang="en-US" altLang="ko-KR" baseline="-25000" dirty="0"/>
              <a:t>1</a:t>
            </a:r>
            <a:r>
              <a:rPr lang="en-US" altLang="ko-KR" dirty="0"/>
              <a:t>)</a:t>
            </a:r>
            <a:r>
              <a:rPr lang="ko-KR" altLang="en-US" dirty="0"/>
              <a:t>과 </a:t>
            </a:r>
            <a:r>
              <a:rPr lang="en-US" altLang="ko-KR" dirty="0"/>
              <a:t>D</a:t>
            </a:r>
            <a:r>
              <a:rPr lang="en-US" altLang="ko-KR" baseline="-25000" dirty="0"/>
              <a:t>x4</a:t>
            </a:r>
            <a:r>
              <a:rPr lang="en-US" altLang="ko-KR" dirty="0"/>
              <a:t>(D</a:t>
            </a:r>
            <a:r>
              <a:rPr lang="en-US" altLang="ko-KR" baseline="-25000" dirty="0"/>
              <a:t>4</a:t>
            </a:r>
            <a:r>
              <a:rPr lang="en-US" altLang="ko-KR" dirty="0"/>
              <a:t>)</a:t>
            </a:r>
            <a:r>
              <a:rPr lang="ko-KR" altLang="en-US" dirty="0"/>
              <a:t>손실 없음</a:t>
            </a:r>
            <a:r>
              <a:rPr lang="en-US" altLang="ko-KR" dirty="0"/>
              <a:t>)</a:t>
            </a:r>
          </a:p>
          <a:p>
            <a:pPr lvl="4"/>
            <a:r>
              <a:rPr lang="ko-KR" altLang="en-US" dirty="0"/>
              <a:t>손실 부분에 </a:t>
            </a:r>
            <a:r>
              <a:rPr lang="ko-KR" altLang="en-US" dirty="0" err="1"/>
              <a:t>클램프</a:t>
            </a:r>
            <a:r>
              <a:rPr lang="ko-KR" altLang="en-US" dirty="0"/>
              <a:t> 다이오드</a:t>
            </a:r>
            <a:r>
              <a:rPr lang="en-US" altLang="ko-KR" dirty="0"/>
              <a:t>(D</a:t>
            </a:r>
            <a:r>
              <a:rPr lang="en-US" altLang="ko-KR" baseline="-25000" dirty="0"/>
              <a:t>5</a:t>
            </a:r>
            <a:r>
              <a:rPr lang="en-US" altLang="ko-KR" dirty="0"/>
              <a:t>, D</a:t>
            </a:r>
            <a:r>
              <a:rPr lang="en-US" altLang="ko-KR" baseline="-25000" dirty="0"/>
              <a:t>6</a:t>
            </a:r>
            <a:r>
              <a:rPr lang="en-US" altLang="ko-KR" dirty="0"/>
              <a:t>)</a:t>
            </a:r>
            <a:r>
              <a:rPr lang="ko-KR" altLang="en-US" dirty="0"/>
              <a:t>로 인한 손실 추가</a:t>
            </a:r>
            <a:endParaRPr lang="en-US" altLang="ko-KR" dirty="0"/>
          </a:p>
          <a:p>
            <a:pPr lvl="3"/>
            <a:r>
              <a:rPr lang="ko-KR" altLang="en-US" dirty="0"/>
              <a:t>실험 </a:t>
            </a:r>
            <a:r>
              <a:rPr lang="ko-KR" altLang="en-US" dirty="0" err="1"/>
              <a:t>파라미터</a:t>
            </a:r>
            <a:endParaRPr lang="en-US" altLang="ko-KR" dirty="0"/>
          </a:p>
          <a:p>
            <a:pPr lvl="4"/>
            <a:r>
              <a:rPr lang="en-US" altLang="ko-KR" dirty="0"/>
              <a:t>P = 10kW, </a:t>
            </a:r>
            <a:r>
              <a:rPr lang="en-US" altLang="ko-KR" dirty="0" err="1"/>
              <a:t>V</a:t>
            </a:r>
            <a:r>
              <a:rPr lang="en-US" altLang="ko-KR" baseline="-25000" dirty="0" err="1"/>
              <a:t>dc</a:t>
            </a:r>
            <a:r>
              <a:rPr lang="en-US" altLang="ko-KR" dirty="0"/>
              <a:t> = 700V, fs = 4kHz</a:t>
            </a:r>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18</a:t>
            </a:fld>
            <a:endParaRPr lang="ko-KR" altLang="en-US"/>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258" y="3140968"/>
            <a:ext cx="2140376" cy="2725889"/>
          </a:xfrm>
          <a:prstGeom prst="rect">
            <a:avLst/>
          </a:prstGeom>
        </p:spPr>
      </p:pic>
      <p:sp>
        <p:nvSpPr>
          <p:cNvPr id="10" name="TextBox 5"/>
          <p:cNvSpPr txBox="1">
            <a:spLocks noChangeArrowheads="1"/>
          </p:cNvSpPr>
          <p:nvPr/>
        </p:nvSpPr>
        <p:spPr bwMode="auto">
          <a:xfrm>
            <a:off x="1531580" y="5806772"/>
            <a:ext cx="25330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NPC</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손실분포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4" name="TextBox 5"/>
          <p:cNvSpPr txBox="1">
            <a:spLocks noChangeArrowheads="1"/>
          </p:cNvSpPr>
          <p:nvPr/>
        </p:nvSpPr>
        <p:spPr bwMode="auto">
          <a:xfrm>
            <a:off x="5156538" y="5816297"/>
            <a:ext cx="39292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NPC</a:t>
            </a:r>
            <a:r>
              <a:rPr lang="ko-KR" altLang="en-US" sz="1200" b="0" baseline="0" dirty="0">
                <a:latin typeface="맑은 고딕" panose="020B0503020000020004" pitchFamily="50" charset="-127"/>
                <a:ea typeface="맑은 고딕" panose="020B0503020000020004" pitchFamily="50" charset="-127"/>
              </a:rPr>
              <a:t> 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손실</a:t>
            </a:r>
            <a:r>
              <a:rPr lang="en-US" altLang="ko-KR" sz="1200" b="0" baseline="0" dirty="0">
                <a:latin typeface="맑은 고딕" panose="020B0503020000020004" pitchFamily="50" charset="-127"/>
                <a:ea typeface="맑은 고딕" panose="020B0503020000020004" pitchFamily="50" charset="-127"/>
              </a:rPr>
              <a:t>: </a:t>
            </a:r>
            <a:r>
              <a:rPr lang="en-US" altLang="ko-KR" sz="1200" b="0" baseline="0" dirty="0">
                <a:solidFill>
                  <a:srgbClr val="FF0000"/>
                </a:solidFill>
                <a:latin typeface="맑은 고딕" panose="020B0503020000020004" pitchFamily="50" charset="-127"/>
                <a:ea typeface="맑은 고딕" panose="020B0503020000020004" pitchFamily="50" charset="-127"/>
              </a:rPr>
              <a:t>ON/OFF</a:t>
            </a:r>
            <a:r>
              <a:rPr lang="ko-KR" altLang="en-US" sz="1200" b="0" baseline="0" dirty="0">
                <a:solidFill>
                  <a:srgbClr val="FF0000"/>
                </a:solidFill>
                <a:latin typeface="맑은 고딕" panose="020B0503020000020004" pitchFamily="50" charset="-127"/>
                <a:ea typeface="맑은 고딕" panose="020B0503020000020004" pitchFamily="50" charset="-127"/>
              </a:rPr>
              <a:t>손실</a:t>
            </a:r>
            <a:r>
              <a:rPr lang="en-US" altLang="ko-KR" sz="1200" b="0" baseline="0" dirty="0">
                <a:latin typeface="맑은 고딕" panose="020B0503020000020004" pitchFamily="50" charset="-127"/>
                <a:ea typeface="맑은 고딕" panose="020B0503020000020004" pitchFamily="50" charset="-127"/>
              </a:rPr>
              <a:t>, </a:t>
            </a:r>
            <a:r>
              <a:rPr lang="ko-KR" altLang="en-US" sz="1200" b="0" baseline="0" dirty="0" err="1">
                <a:solidFill>
                  <a:srgbClr val="3366FF"/>
                </a:solidFill>
                <a:latin typeface="맑은 고딕" panose="020B0503020000020004" pitchFamily="50" charset="-127"/>
                <a:ea typeface="맑은 고딕" panose="020B0503020000020004" pitchFamily="50" charset="-127"/>
              </a:rPr>
              <a:t>도통손실</a:t>
            </a:r>
            <a:r>
              <a:rPr lang="ko-KR" altLang="en-US" sz="1200" b="0" baseline="0" dirty="0">
                <a:solidFill>
                  <a:srgbClr val="3366FF"/>
                </a:solidFill>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grpSp>
        <p:nvGrpSpPr>
          <p:cNvPr id="15" name="그룹 14"/>
          <p:cNvGrpSpPr/>
          <p:nvPr/>
        </p:nvGrpSpPr>
        <p:grpSpPr>
          <a:xfrm>
            <a:off x="5116066" y="3227846"/>
            <a:ext cx="3976780" cy="2562642"/>
            <a:chOff x="4960501" y="3371862"/>
            <a:chExt cx="3976780" cy="2562642"/>
          </a:xfrm>
        </p:grpSpPr>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53260"/>
            <a:stretch/>
          </p:blipFill>
          <p:spPr>
            <a:xfrm>
              <a:off x="5143855" y="3376136"/>
              <a:ext cx="3793426" cy="2558368"/>
            </a:xfrm>
            <a:prstGeom prst="rect">
              <a:avLst/>
            </a:prstGeom>
          </p:spPr>
        </p:pic>
        <p:pic>
          <p:nvPicPr>
            <p:cNvPr id="17" name="그림 16"/>
            <p:cNvPicPr>
              <a:picLocks noChangeAspect="1"/>
            </p:cNvPicPr>
            <p:nvPr/>
          </p:nvPicPr>
          <p:blipFill rotWithShape="1">
            <a:blip r:embed="rId3">
              <a:extLst>
                <a:ext uri="{28A0092B-C50C-407E-A947-70E740481C1C}">
                  <a14:useLocalDpi xmlns:a14="http://schemas.microsoft.com/office/drawing/2010/main" val="0"/>
                </a:ext>
              </a:extLst>
            </a:blip>
            <a:srcRect l="-1" r="95657"/>
            <a:stretch/>
          </p:blipFill>
          <p:spPr>
            <a:xfrm>
              <a:off x="4960501" y="3371862"/>
              <a:ext cx="352539" cy="2558368"/>
            </a:xfrm>
            <a:prstGeom prst="rect">
              <a:avLst/>
            </a:prstGeom>
          </p:spPr>
        </p:pic>
      </p:grpSp>
    </p:spTree>
    <p:extLst>
      <p:ext uri="{BB962C8B-B14F-4D97-AF65-F5344CB8AC3E}">
        <p14:creationId xmlns:p14="http://schemas.microsoft.com/office/powerpoint/2010/main" val="72315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목차</a:t>
            </a:r>
          </a:p>
        </p:txBody>
      </p:sp>
      <p:sp>
        <p:nvSpPr>
          <p:cNvPr id="3" name="내용 개체 틀 2"/>
          <p:cNvSpPr>
            <a:spLocks noGrp="1"/>
          </p:cNvSpPr>
          <p:nvPr>
            <p:ph idx="1"/>
          </p:nvPr>
        </p:nvSpPr>
        <p:spPr>
          <a:xfrm>
            <a:off x="631825" y="836712"/>
            <a:ext cx="8610600" cy="5040213"/>
          </a:xfrm>
        </p:spPr>
        <p:txBody>
          <a:bodyPr/>
          <a:lstStyle/>
          <a:p>
            <a:r>
              <a:rPr lang="en-US" altLang="ko-KR" dirty="0"/>
              <a:t>2.1 </a:t>
            </a:r>
            <a:r>
              <a:rPr lang="ko-KR" altLang="en-US" dirty="0" err="1"/>
              <a:t>전압형</a:t>
            </a:r>
            <a:r>
              <a:rPr lang="ko-KR" altLang="en-US" dirty="0"/>
              <a:t> 인버터</a:t>
            </a:r>
            <a:endParaRPr lang="en-US" altLang="ko-KR" dirty="0"/>
          </a:p>
          <a:p>
            <a:pPr lvl="1"/>
            <a:r>
              <a:rPr lang="en-US" altLang="ko-KR" dirty="0"/>
              <a:t>2.1.1 3</a:t>
            </a:r>
            <a:r>
              <a:rPr lang="ko-KR" altLang="en-US" dirty="0"/>
              <a:t>상 </a:t>
            </a:r>
            <a:r>
              <a:rPr lang="en-US" altLang="ko-KR" dirty="0"/>
              <a:t>2-</a:t>
            </a:r>
            <a:r>
              <a:rPr lang="ko-KR" altLang="en-US" dirty="0"/>
              <a:t>레벨 인버터</a:t>
            </a:r>
            <a:endParaRPr lang="en-US" altLang="ko-KR" dirty="0"/>
          </a:p>
          <a:p>
            <a:pPr lvl="1"/>
            <a:r>
              <a:rPr lang="en-US" altLang="ko-KR" dirty="0"/>
              <a:t>2.1.2 3</a:t>
            </a:r>
            <a:r>
              <a:rPr lang="ko-KR" altLang="en-US" dirty="0"/>
              <a:t>상 </a:t>
            </a:r>
            <a:r>
              <a:rPr lang="en-US" altLang="ko-KR" dirty="0"/>
              <a:t>3-</a:t>
            </a:r>
            <a:r>
              <a:rPr lang="ko-KR" altLang="en-US" dirty="0"/>
              <a:t>레벨 인버터</a:t>
            </a:r>
            <a:endParaRPr lang="en-US" altLang="ko-KR" dirty="0"/>
          </a:p>
          <a:p>
            <a:r>
              <a:rPr lang="en-US" altLang="ko-KR" dirty="0"/>
              <a:t>2.2 </a:t>
            </a:r>
            <a:r>
              <a:rPr lang="ko-KR" altLang="en-US" dirty="0"/>
              <a:t>인버터의 </a:t>
            </a:r>
            <a:r>
              <a:rPr lang="ko-KR" altLang="en-US" dirty="0" err="1"/>
              <a:t>스위칭</a:t>
            </a:r>
            <a:r>
              <a:rPr lang="ko-KR" altLang="en-US" dirty="0"/>
              <a:t> 변조방식</a:t>
            </a:r>
            <a:endParaRPr lang="en-US" altLang="ko-KR" dirty="0"/>
          </a:p>
          <a:p>
            <a:pPr lvl="1"/>
            <a:r>
              <a:rPr lang="en-US" altLang="ko-KR" dirty="0"/>
              <a:t>2.2.1 </a:t>
            </a:r>
            <a:r>
              <a:rPr lang="ko-KR" altLang="en-US" dirty="0" err="1"/>
              <a:t>정현파</a:t>
            </a:r>
            <a:r>
              <a:rPr lang="ko-KR" altLang="en-US" dirty="0"/>
              <a:t> </a:t>
            </a:r>
            <a:r>
              <a:rPr lang="en-US" altLang="ko-KR" dirty="0"/>
              <a:t>PWM </a:t>
            </a:r>
            <a:r>
              <a:rPr lang="ko-KR" altLang="en-US" dirty="0"/>
              <a:t>방식</a:t>
            </a:r>
            <a:r>
              <a:rPr lang="en-US" altLang="ko-KR" dirty="0"/>
              <a:t>(SPWM)</a:t>
            </a:r>
          </a:p>
          <a:p>
            <a:pPr lvl="1"/>
            <a:r>
              <a:rPr lang="en-US" altLang="ko-KR" dirty="0"/>
              <a:t>2.2.2 </a:t>
            </a:r>
            <a:r>
              <a:rPr lang="ko-KR" altLang="en-US" dirty="0"/>
              <a:t>공간 벡터 변조 방식</a:t>
            </a:r>
            <a:r>
              <a:rPr lang="en-US" altLang="ko-KR" dirty="0"/>
              <a:t>(SVPWM)</a:t>
            </a:r>
          </a:p>
          <a:p>
            <a:pPr lvl="1"/>
            <a:r>
              <a:rPr lang="en-US" altLang="ko-KR" dirty="0"/>
              <a:t>2.2.3 </a:t>
            </a:r>
            <a:r>
              <a:rPr lang="ko-KR" altLang="en-US" dirty="0"/>
              <a:t>옵셋 전압을 이용한 전압 변조 방식</a:t>
            </a:r>
            <a:endParaRPr lang="en-US" altLang="ko-KR" dirty="0"/>
          </a:p>
          <a:p>
            <a:pPr lvl="1"/>
            <a:r>
              <a:rPr lang="en-US" altLang="ko-KR" dirty="0"/>
              <a:t>2.2.4 </a:t>
            </a:r>
            <a:r>
              <a:rPr lang="ko-KR" altLang="en-US" dirty="0"/>
              <a:t>불연속 전압 변조 방식</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a:t>
            </a:fld>
            <a:endParaRPr lang="ko-KR" altLang="en-US"/>
          </a:p>
        </p:txBody>
      </p:sp>
    </p:spTree>
    <p:extLst>
      <p:ext uri="{BB962C8B-B14F-4D97-AF65-F5344CB8AC3E}">
        <p14:creationId xmlns:p14="http://schemas.microsoft.com/office/powerpoint/2010/main" val="3258984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효율 비교</a:t>
            </a:r>
            <a:endParaRPr lang="en-US" altLang="ko-KR" dirty="0"/>
          </a:p>
          <a:p>
            <a:pPr lvl="2"/>
            <a:r>
              <a:rPr lang="ko-KR" altLang="en-US" sz="1400" dirty="0"/>
              <a:t>효율 분석 결과정리</a:t>
            </a:r>
            <a:endParaRPr lang="en-US" altLang="ko-KR" sz="1400" dirty="0"/>
          </a:p>
          <a:p>
            <a:pPr lvl="3"/>
            <a:r>
              <a:rPr lang="ko-KR" altLang="en-US" dirty="0"/>
              <a:t>낮은 </a:t>
            </a:r>
            <a:r>
              <a:rPr lang="ko-KR" altLang="en-US" dirty="0" err="1"/>
              <a:t>스위칭</a:t>
            </a:r>
            <a:r>
              <a:rPr lang="ko-KR" altLang="en-US" dirty="0"/>
              <a:t> 주파수에서는 </a:t>
            </a:r>
            <a:r>
              <a:rPr lang="en-US" altLang="ko-KR" dirty="0"/>
              <a:t>2</a:t>
            </a:r>
            <a:r>
              <a:rPr lang="ko-KR" altLang="en-US" dirty="0"/>
              <a:t>레벨</a:t>
            </a:r>
            <a:r>
              <a:rPr lang="en-US" altLang="ko-KR" dirty="0"/>
              <a:t>, T</a:t>
            </a:r>
            <a:r>
              <a:rPr lang="ko-KR" altLang="en-US" dirty="0"/>
              <a:t>타입</a:t>
            </a:r>
            <a:r>
              <a:rPr lang="en-US" altLang="ko-KR" dirty="0"/>
              <a:t>, NPC</a:t>
            </a:r>
            <a:r>
              <a:rPr lang="ko-KR" altLang="en-US" dirty="0"/>
              <a:t>토폴로지가 근소한 효율차이를 가짐</a:t>
            </a:r>
            <a:endParaRPr lang="en-US" altLang="ko-KR" dirty="0"/>
          </a:p>
          <a:p>
            <a:pPr lvl="3"/>
            <a:r>
              <a:rPr lang="en-US" altLang="ko-KR" dirty="0"/>
              <a:t>4~30kHz </a:t>
            </a:r>
            <a:r>
              <a:rPr lang="ko-KR" altLang="en-US" dirty="0"/>
              <a:t>대역에서 </a:t>
            </a:r>
            <a:r>
              <a:rPr lang="en-US" altLang="ko-KR" dirty="0"/>
              <a:t>T</a:t>
            </a:r>
            <a:r>
              <a:rPr lang="ko-KR" altLang="en-US" dirty="0"/>
              <a:t>타입</a:t>
            </a:r>
            <a:r>
              <a:rPr lang="en-US" altLang="ko-KR" dirty="0"/>
              <a:t> </a:t>
            </a:r>
            <a:r>
              <a:rPr lang="ko-KR" altLang="en-US" dirty="0"/>
              <a:t>컨버터의 효율이 가장 우수</a:t>
            </a:r>
            <a:endParaRPr lang="en-US" altLang="ko-KR" dirty="0"/>
          </a:p>
          <a:p>
            <a:pPr lvl="3"/>
            <a:r>
              <a:rPr lang="ko-KR" altLang="en-US" dirty="0"/>
              <a:t>고전압 응용분야에서는 </a:t>
            </a:r>
            <a:r>
              <a:rPr lang="en-US" altLang="ko-KR" dirty="0"/>
              <a:t>NPC</a:t>
            </a:r>
            <a:r>
              <a:rPr lang="ko-KR" altLang="en-US" dirty="0"/>
              <a:t> 컨버터가 유리</a:t>
            </a:r>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19</a:t>
            </a:fld>
            <a:endParaRPr lang="ko-KR" altLang="en-US"/>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2852936"/>
            <a:ext cx="4246562" cy="300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8499" t="5562"/>
          <a:stretch>
            <a:fillRect/>
          </a:stretch>
        </p:blipFill>
        <p:spPr bwMode="auto">
          <a:xfrm>
            <a:off x="5168900" y="2900561"/>
            <a:ext cx="3886200" cy="296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5"/>
          <p:cNvSpPr txBox="1">
            <a:spLocks noChangeArrowheads="1"/>
          </p:cNvSpPr>
          <p:nvPr/>
        </p:nvSpPr>
        <p:spPr bwMode="auto">
          <a:xfrm>
            <a:off x="2051755" y="5805036"/>
            <a:ext cx="14927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컨버터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
        <p:nvSpPr>
          <p:cNvPr id="18" name="TextBox 5"/>
          <p:cNvSpPr txBox="1">
            <a:spLocks noChangeArrowheads="1"/>
          </p:cNvSpPr>
          <p:nvPr/>
        </p:nvSpPr>
        <p:spPr bwMode="auto">
          <a:xfrm>
            <a:off x="6374820" y="5814561"/>
            <a:ext cx="14927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굴림" panose="020B0600000101010101" pitchFamily="50" charset="-127"/>
              </a:defRPr>
            </a:lvl1pPr>
            <a:lvl2pPr marL="742950" indent="-285750" eaLnBrk="0" hangingPunct="0">
              <a:defRPr sz="2000" b="1">
                <a:solidFill>
                  <a:schemeClr val="tx1"/>
                </a:solidFill>
                <a:latin typeface="Arial" panose="020B0604020202020204" pitchFamily="34" charset="0"/>
                <a:ea typeface="굴림" panose="020B0600000101010101" pitchFamily="50" charset="-127"/>
              </a:defRPr>
            </a:lvl2pPr>
            <a:lvl3pPr marL="1143000" indent="-228600" eaLnBrk="0" hangingPunct="0">
              <a:defRPr sz="2000" b="1">
                <a:solidFill>
                  <a:schemeClr val="tx1"/>
                </a:solidFill>
                <a:latin typeface="Arial" panose="020B0604020202020204" pitchFamily="34" charset="0"/>
                <a:ea typeface="굴림" panose="020B0600000101010101" pitchFamily="50" charset="-127"/>
              </a:defRPr>
            </a:lvl3pPr>
            <a:lvl4pPr marL="1600200" indent="-228600" eaLnBrk="0" hangingPunct="0">
              <a:defRPr sz="2000" b="1">
                <a:solidFill>
                  <a:schemeClr val="tx1"/>
                </a:solidFill>
                <a:latin typeface="Arial" panose="020B0604020202020204" pitchFamily="34" charset="0"/>
                <a:ea typeface="굴림" panose="020B0600000101010101" pitchFamily="50" charset="-127"/>
              </a:defRPr>
            </a:lvl4pPr>
            <a:lvl5pPr marL="2057400" indent="-228600" eaLnBrk="0" hangingPunct="0">
              <a:defRPr sz="2000" b="1">
                <a:solidFill>
                  <a:schemeClr val="tx1"/>
                </a:solidFill>
                <a:latin typeface="Arial" panose="020B0604020202020204" pitchFamily="34" charset="0"/>
                <a:ea typeface="굴림" panose="020B0600000101010101" pitchFamily="50" charset="-127"/>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굴림" panose="020B0600000101010101" pitchFamily="50" charset="-127"/>
              </a:defRPr>
            </a:lvl9pPr>
          </a:lstStyle>
          <a:p>
            <a:pPr algn="ctr" eaLnBrk="1" hangingPunct="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인버터 </a:t>
            </a:r>
            <a:r>
              <a:rPr lang="ko-KR" altLang="en-US" sz="1200" b="0" baseline="0" dirty="0" err="1">
                <a:latin typeface="맑은 고딕" panose="020B0503020000020004" pitchFamily="50" charset="-127"/>
                <a:ea typeface="맑은 고딕" panose="020B0503020000020004" pitchFamily="50" charset="-127"/>
              </a:rPr>
              <a:t>동작시</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ko-KR" alt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94648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ko-KR" altLang="en-US" dirty="0"/>
              <a:t>변조 방식</a:t>
            </a:r>
            <a:endParaRPr lang="en-US" altLang="ko-KR" dirty="0"/>
          </a:p>
          <a:p>
            <a:pPr lvl="1"/>
            <a:r>
              <a:rPr lang="ko-KR" altLang="en-US" dirty="0"/>
              <a:t>종류</a:t>
            </a:r>
            <a:endParaRPr lang="en-US" altLang="ko-KR" dirty="0"/>
          </a:p>
          <a:p>
            <a:pPr lvl="2"/>
            <a:r>
              <a:rPr lang="ko-KR" altLang="en-US" dirty="0" err="1"/>
              <a:t>구형파</a:t>
            </a:r>
            <a:r>
              <a:rPr lang="ko-KR" altLang="en-US" dirty="0"/>
              <a:t> 제어</a:t>
            </a:r>
            <a:endParaRPr lang="en-US" altLang="ko-KR" dirty="0"/>
          </a:p>
          <a:p>
            <a:pPr lvl="3"/>
            <a:r>
              <a:rPr lang="ko-KR" altLang="en-US" dirty="0"/>
              <a:t>출력 전압의 크기는 제어하지 않고 그 주파수만을 제어</a:t>
            </a:r>
            <a:endParaRPr lang="en-US" altLang="ko-KR" dirty="0"/>
          </a:p>
          <a:p>
            <a:pPr lvl="2"/>
            <a:r>
              <a:rPr lang="en-US" altLang="ko-KR" dirty="0"/>
              <a:t>PWM </a:t>
            </a:r>
            <a:r>
              <a:rPr lang="ko-KR" altLang="en-US" dirty="0"/>
              <a:t>제어</a:t>
            </a:r>
            <a:endParaRPr lang="en-US" altLang="ko-KR" dirty="0"/>
          </a:p>
          <a:p>
            <a:pPr lvl="3"/>
            <a:r>
              <a:rPr lang="ko-KR" altLang="en-US" dirty="0"/>
              <a:t>출력 주파수뿐만 아니라 출력 전압의 크기도 조절하여 제어</a:t>
            </a:r>
            <a:endParaRPr lang="en-US" altLang="ko-KR" dirty="0"/>
          </a:p>
          <a:p>
            <a:pPr lvl="3"/>
            <a:r>
              <a:rPr lang="ko-KR" altLang="en-US" dirty="0"/>
              <a:t>주어진 지령 전압과 동일한 크기 및 주파수를 갖는 </a:t>
            </a:r>
            <a:r>
              <a:rPr lang="ko-KR" altLang="en-US" dirty="0" err="1"/>
              <a:t>기본파</a:t>
            </a:r>
            <a:r>
              <a:rPr lang="ko-KR" altLang="en-US" dirty="0"/>
              <a:t> 전압을 발생하도록 각 상 스위치를 온</a:t>
            </a:r>
            <a:r>
              <a:rPr lang="en-US" altLang="ko-KR" dirty="0"/>
              <a:t>/</a:t>
            </a:r>
            <a:r>
              <a:rPr lang="ko-KR" altLang="en-US" dirty="0"/>
              <a:t>오프 구동 하여 펄스를 생성하는 것</a:t>
            </a:r>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20</a:t>
            </a:fld>
            <a:endParaRPr lang="ko-KR" altLang="en-US"/>
          </a:p>
        </p:txBody>
      </p:sp>
      <p:grpSp>
        <p:nvGrpSpPr>
          <p:cNvPr id="7" name="그룹 6"/>
          <p:cNvGrpSpPr/>
          <p:nvPr/>
        </p:nvGrpSpPr>
        <p:grpSpPr>
          <a:xfrm>
            <a:off x="2020801" y="3633483"/>
            <a:ext cx="5832648" cy="2191591"/>
            <a:chOff x="2504728" y="3501008"/>
            <a:chExt cx="5158105" cy="1592573"/>
          </a:xfrm>
        </p:grpSpPr>
        <p:pic>
          <p:nvPicPr>
            <p:cNvPr id="5" name="그림 4" descr="C:\Users\sin\Desktop\교육\DC&amp;AC강의자료\7장\7장 그림\그림 7.25.jpg"/>
            <p:cNvPicPr/>
            <p:nvPr/>
          </p:nvPicPr>
          <p:blipFill rotWithShape="1">
            <a:blip r:embed="rId2">
              <a:extLst>
                <a:ext uri="{28A0092B-C50C-407E-A947-70E740481C1C}">
                  <a14:useLocalDpi xmlns:a14="http://schemas.microsoft.com/office/drawing/2010/main" val="0"/>
                </a:ext>
              </a:extLst>
            </a:blip>
            <a:srcRect b="12169"/>
            <a:stretch/>
          </p:blipFill>
          <p:spPr bwMode="auto">
            <a:xfrm>
              <a:off x="2504728" y="3501008"/>
              <a:ext cx="5158105" cy="1391285"/>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2507297" y="4892293"/>
              <a:ext cx="5155536" cy="201288"/>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인버터의 출력전압 제어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62001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mc:Choice xmlns:a14="http://schemas.microsoft.com/office/drawing/2010/main" Requires="a14">
          <p:sp>
            <p:nvSpPr>
              <p:cNvPr id="3" name="내용 개체 틀 2"/>
              <p:cNvSpPr>
                <a:spLocks noGrp="1"/>
              </p:cNvSpPr>
              <p:nvPr>
                <p:ph idx="1"/>
              </p:nvPr>
            </p:nvSpPr>
            <p:spPr>
              <a:xfrm>
                <a:off x="631825" y="836712"/>
                <a:ext cx="8610600" cy="5040213"/>
              </a:xfrm>
            </p:spPr>
            <p:txBody>
              <a:bodyPr/>
              <a:lstStyle/>
              <a:p>
                <a:r>
                  <a:rPr lang="en-US" altLang="ko-KR" dirty="0"/>
                  <a:t>2.2.1 </a:t>
                </a:r>
                <a:r>
                  <a:rPr lang="ko-KR" altLang="en-US" dirty="0" err="1"/>
                  <a:t>정현파</a:t>
                </a:r>
                <a:r>
                  <a:rPr lang="ko-KR" altLang="en-US" dirty="0"/>
                  <a:t> </a:t>
                </a:r>
                <a:r>
                  <a:rPr lang="en-US" altLang="ko-KR" dirty="0"/>
                  <a:t>PWM </a:t>
                </a:r>
                <a:r>
                  <a:rPr lang="ko-KR" altLang="en-US" dirty="0"/>
                  <a:t>방식 </a:t>
                </a:r>
                <a:r>
                  <a:rPr lang="en-US" altLang="ko-KR" dirty="0"/>
                  <a:t>(SPWM)</a:t>
                </a:r>
              </a:p>
              <a:p>
                <a:pPr lvl="1"/>
                <a:r>
                  <a:rPr lang="ko-KR" altLang="en-US" dirty="0"/>
                  <a:t>기본 원리</a:t>
                </a:r>
                <a:endParaRPr lang="en-US" altLang="ko-KR" dirty="0"/>
              </a:p>
              <a:p>
                <a:pPr lvl="2"/>
                <a:r>
                  <a:rPr lang="ko-KR" altLang="en-US" dirty="0"/>
                  <a:t>각 상의 지령 전압</a:t>
                </a:r>
                <a:r>
                  <a:rPr lang="en-US" altLang="ko-KR" dirty="0"/>
                  <a:t>(</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𝑟𝑒𝑓</m:t>
                        </m:r>
                      </m:sub>
                    </m:sSub>
                    <m:r>
                      <a:rPr lang="en-US" altLang="ko-KR" b="0" i="1" smtClean="0">
                        <a:latin typeface="Cambria Math" panose="02040503050406030204" pitchFamily="18" charset="0"/>
                      </a:rPr>
                      <m:t>)</m:t>
                    </m:r>
                  </m:oMath>
                </a14:m>
                <a:r>
                  <a:rPr lang="ko-KR" altLang="en-US" dirty="0"/>
                  <a:t>과 </a:t>
                </a:r>
                <a:r>
                  <a:rPr lang="ko-KR" altLang="en-US" dirty="0" err="1"/>
                  <a:t>반송파</a:t>
                </a:r>
                <a:r>
                  <a:rPr lang="ko-KR" altLang="en-US" dirty="0"/>
                  <a:t> 신호로 사용되는 삼각파 파형</a:t>
                </a:r>
                <a:r>
                  <a:rPr lang="en-US" altLang="ko-KR" dirty="0"/>
                  <a:t>(</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𝑡𝑟𝑖</m:t>
                        </m:r>
                      </m:sub>
                    </m:sSub>
                    <m:r>
                      <a:rPr lang="en-US" altLang="ko-KR" b="0" i="1" smtClean="0">
                        <a:latin typeface="Cambria Math" panose="02040503050406030204" pitchFamily="18" charset="0"/>
                      </a:rPr>
                      <m:t>)</m:t>
                    </m:r>
                  </m:oMath>
                </a14:m>
                <a:r>
                  <a:rPr lang="ko-KR" altLang="en-US" dirty="0"/>
                  <a:t>을 비교하여 </a:t>
                </a:r>
                <a:r>
                  <a:rPr lang="ko-KR" altLang="en-US" dirty="0" err="1"/>
                  <a:t>스위칭</a:t>
                </a:r>
                <a:r>
                  <a:rPr lang="ko-KR" altLang="en-US" dirty="0"/>
                  <a:t> 상태를 결정</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샘플링 시간 단위로 제어되므로 동특성이 우수하며 스위칭 주파수가 삼각파의 주파수로 일정하게 유지</a:t>
                </a:r>
                <a:endParaRPr lang="en-US" altLang="ko-KR" dirty="0"/>
              </a:p>
              <a:p>
                <a:pPr lvl="1"/>
                <a:r>
                  <a:rPr lang="ko-KR" altLang="en-US" dirty="0"/>
                  <a:t>동작 원리</a:t>
                </a:r>
                <a:endParaRPr lang="en-US" altLang="ko-KR" dirty="0"/>
              </a:p>
              <a:p>
                <a:pPr lvl="2"/>
                <a:r>
                  <a:rPr lang="en-US" altLang="ko-KR" dirty="0"/>
                  <a:t>3</a:t>
                </a:r>
                <a:r>
                  <a:rPr lang="ko-KR" altLang="en-US" dirty="0"/>
                  <a:t>상 인버터의 </a:t>
                </a:r>
                <a:r>
                  <a:rPr lang="ko-KR" altLang="en-US" dirty="0" err="1"/>
                  <a:t>극전압</a:t>
                </a:r>
                <a:r>
                  <a:rPr lang="en-US" altLang="ko-KR" dirty="0"/>
                  <a:t>, </a:t>
                </a:r>
                <a:r>
                  <a:rPr lang="ko-KR" altLang="en-US" dirty="0" err="1"/>
                  <a:t>상전압</a:t>
                </a:r>
                <a:r>
                  <a:rPr lang="en-US" altLang="ko-KR" dirty="0"/>
                  <a:t>, </a:t>
                </a:r>
                <a:r>
                  <a:rPr lang="ko-KR" altLang="en-US" dirty="0"/>
                  <a:t>선간 전압 사이의 관계</a:t>
                </a:r>
                <a:endParaRPr lang="en-US" altLang="ko-KR" dirty="0"/>
              </a:p>
              <a:p>
                <a:pPr lvl="3"/>
                <a:endParaRPr lang="en-US" altLang="ko-KR" dirty="0"/>
              </a:p>
            </p:txBody>
          </p:sp>
        </mc:Choice>
        <mc:Fallback>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3"/>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21</a:t>
            </a:fld>
            <a:endParaRPr lang="ko-KR" altLang="en-US"/>
          </a:p>
        </p:txBody>
      </p:sp>
      <p:graphicFrame>
        <p:nvGraphicFramePr>
          <p:cNvPr id="5" name="개체 4"/>
          <p:cNvGraphicFramePr>
            <a:graphicFrameLocks noChangeAspect="1"/>
          </p:cNvGraphicFramePr>
          <p:nvPr>
            <p:extLst/>
          </p:nvPr>
        </p:nvGraphicFramePr>
        <p:xfrm>
          <a:off x="3728864" y="2132856"/>
          <a:ext cx="3248025" cy="1068883"/>
        </p:xfrm>
        <a:graphic>
          <a:graphicData uri="http://schemas.openxmlformats.org/presentationml/2006/ole">
            <mc:AlternateContent xmlns:mc="http://schemas.openxmlformats.org/markup-compatibility/2006">
              <mc:Choice xmlns:v="urn:schemas-microsoft-com:vml" Requires="v">
                <p:oleObj spid="_x0000_s51210" name="Equation" r:id="rId4" imgW="5981400" imgH="1968480" progId="Equation.DSMT4">
                  <p:embed/>
                </p:oleObj>
              </mc:Choice>
              <mc:Fallback>
                <p:oleObj name="Equation" r:id="rId4" imgW="5981400" imgH="1968480" progId="Equation.DSMT4">
                  <p:embed/>
                  <p:pic>
                    <p:nvPicPr>
                      <p:cNvPr id="5" name="개체 4"/>
                      <p:cNvPicPr/>
                      <p:nvPr/>
                    </p:nvPicPr>
                    <p:blipFill>
                      <a:blip r:embed="rId5"/>
                      <a:stretch>
                        <a:fillRect/>
                      </a:stretch>
                    </p:blipFill>
                    <p:spPr>
                      <a:xfrm>
                        <a:off x="3728864" y="2132856"/>
                        <a:ext cx="3248025" cy="1068883"/>
                      </a:xfrm>
                      <a:prstGeom prst="rect">
                        <a:avLst/>
                      </a:prstGeom>
                    </p:spPr>
                  </p:pic>
                </p:oleObj>
              </mc:Fallback>
            </mc:AlternateContent>
          </a:graphicData>
        </a:graphic>
      </p:graphicFrame>
      <p:sp>
        <p:nvSpPr>
          <p:cNvPr id="6"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7" name="개체 6"/>
          <p:cNvGraphicFramePr>
            <a:graphicFrameLocks noChangeAspect="1"/>
          </p:cNvGraphicFramePr>
          <p:nvPr>
            <p:extLst/>
          </p:nvPr>
        </p:nvGraphicFramePr>
        <p:xfrm>
          <a:off x="3901455" y="4753380"/>
          <a:ext cx="2585690" cy="1123545"/>
        </p:xfrm>
        <a:graphic>
          <a:graphicData uri="http://schemas.openxmlformats.org/presentationml/2006/ole">
            <mc:AlternateContent xmlns:mc="http://schemas.openxmlformats.org/markup-compatibility/2006">
              <mc:Choice xmlns:v="urn:schemas-microsoft-com:vml" Requires="v">
                <p:oleObj spid="_x0000_s51211" name="Equation" r:id="rId6" imgW="1333500" imgH="571500" progId="Equation.DSMT4">
                  <p:embed/>
                </p:oleObj>
              </mc:Choice>
              <mc:Fallback>
                <p:oleObj name="Equation" r:id="rId6" imgW="1333500" imgH="571500" progId="Equation.DSMT4">
                  <p:embed/>
                  <p:pic>
                    <p:nvPicPr>
                      <p:cNvPr id="7" name="개체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455" y="4753380"/>
                        <a:ext cx="2585690" cy="1123545"/>
                      </a:xfrm>
                      <a:prstGeom prst="rect">
                        <a:avLst/>
                      </a:prstGeom>
                      <a:noFill/>
                    </p:spPr>
                  </p:pic>
                </p:oleObj>
              </mc:Fallback>
            </mc:AlternateContent>
          </a:graphicData>
        </a:graphic>
      </p:graphicFrame>
    </p:spTree>
    <p:extLst>
      <p:ext uri="{BB962C8B-B14F-4D97-AF65-F5344CB8AC3E}">
        <p14:creationId xmlns:p14="http://schemas.microsoft.com/office/powerpoint/2010/main" val="3230546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2.2.1 </a:t>
                </a:r>
                <a:r>
                  <a:rPr lang="ko-KR" altLang="en-US" dirty="0" err="1"/>
                  <a:t>정현파</a:t>
                </a:r>
                <a:r>
                  <a:rPr lang="ko-KR" altLang="en-US" dirty="0"/>
                  <a:t> </a:t>
                </a:r>
                <a:r>
                  <a:rPr lang="en-US" altLang="ko-KR" dirty="0"/>
                  <a:t>PWM </a:t>
                </a:r>
                <a:r>
                  <a:rPr lang="ko-KR" altLang="en-US" dirty="0"/>
                  <a:t>방식 </a:t>
                </a:r>
                <a:r>
                  <a:rPr lang="en-US" altLang="ko-KR" dirty="0"/>
                  <a:t>(SPWM)</a:t>
                </a:r>
              </a:p>
              <a:p>
                <a:pPr lvl="1"/>
                <a:r>
                  <a:rPr lang="ko-KR" altLang="en-US" dirty="0"/>
                  <a:t>동작 원리</a:t>
                </a:r>
                <a:endParaRPr lang="en-US" altLang="ko-KR" dirty="0"/>
              </a:p>
              <a:p>
                <a:pPr lvl="2"/>
                <a:r>
                  <a:rPr lang="en-US" altLang="ko-KR" dirty="0"/>
                  <a:t>3</a:t>
                </a:r>
                <a:r>
                  <a:rPr lang="ko-KR" altLang="en-US" dirty="0"/>
                  <a:t>상 인버터의 </a:t>
                </a:r>
                <a:r>
                  <a:rPr lang="ko-KR" altLang="en-US" dirty="0" err="1"/>
                  <a:t>극전압</a:t>
                </a:r>
                <a:r>
                  <a:rPr lang="en-US" altLang="ko-KR" dirty="0"/>
                  <a:t>, </a:t>
                </a:r>
                <a:r>
                  <a:rPr lang="ko-KR" altLang="en-US" dirty="0" err="1"/>
                  <a:t>상전압</a:t>
                </a:r>
                <a:r>
                  <a:rPr lang="en-US" altLang="ko-KR" dirty="0"/>
                  <a:t>, </a:t>
                </a:r>
                <a:r>
                  <a:rPr lang="ko-KR" altLang="en-US" dirty="0"/>
                  <a:t>옵셋 전압 사이의 관계</a:t>
                </a:r>
                <a:endParaRPr lang="en-US" altLang="ko-KR" dirty="0"/>
              </a:p>
              <a:p>
                <a:pPr lvl="3"/>
                <a:r>
                  <a:rPr lang="ko-KR" altLang="en-US" dirty="0" err="1"/>
                  <a:t>부하측에서</a:t>
                </a:r>
                <a:r>
                  <a:rPr lang="ko-KR" altLang="en-US" dirty="0"/>
                  <a:t> 바라본 전압 입력만이 실제적인 의미를 가지며 선간 전압은 옵셋 전압의 값과 상관이 없음</a:t>
                </a:r>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r>
                  <a:rPr lang="ko-KR" altLang="en-US" dirty="0"/>
                  <a:t>주어진 </a:t>
                </a:r>
                <a:r>
                  <a:rPr lang="ko-KR" altLang="en-US" dirty="0" err="1"/>
                  <a:t>상전압</a:t>
                </a:r>
                <a:r>
                  <a:rPr lang="ko-KR" altLang="en-US" dirty="0"/>
                  <a:t> 지령 값으로부터 적절한 옵셋 전압을 결정하여 </a:t>
                </a:r>
                <a:r>
                  <a:rPr lang="ko-KR" altLang="en-US" dirty="0" err="1"/>
                  <a:t>극전압</a:t>
                </a:r>
                <a:r>
                  <a:rPr lang="ko-KR" altLang="en-US" dirty="0"/>
                  <a:t> </a:t>
                </a:r>
                <a:r>
                  <a:rPr lang="ko-KR" altLang="en-US" dirty="0" err="1"/>
                  <a:t>지령값을</a:t>
                </a:r>
                <a:r>
                  <a:rPr lang="ko-KR" altLang="en-US" dirty="0"/>
                  <a:t> 결정한 후 이를 전압 변조의 한 주기 내에 평균적 개념으로 구현</a:t>
                </a:r>
                <a:endParaRPr lang="en-US" altLang="ko-KR" dirty="0"/>
              </a:p>
              <a:p>
                <a:pPr lvl="4"/>
                <a:r>
                  <a:rPr lang="ko-KR" altLang="en-US" dirty="0"/>
                  <a:t>이때 </a:t>
                </a:r>
                <a:r>
                  <a:rPr lang="ko-KR" altLang="en-US" dirty="0" err="1"/>
                  <a:t>극전압은</a:t>
                </a:r>
                <a:r>
                  <a:rPr lang="ko-KR" altLang="en-US" dirty="0"/>
                  <a:t> 최대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r>
                      <a:rPr lang="en-US" altLang="ko-KR" b="0" i="1" smtClean="0">
                        <a:latin typeface="Cambria Math" panose="02040503050406030204" pitchFamily="18" charset="0"/>
                      </a:rPr>
                      <m:t>/</m:t>
                    </m:r>
                  </m:oMath>
                </a14:m>
                <a:r>
                  <a:rPr lang="en-US" altLang="ko-KR" dirty="0"/>
                  <a:t>2, </a:t>
                </a:r>
                <a:r>
                  <a:rPr lang="ko-KR" altLang="en-US" dirty="0"/>
                  <a:t>최소 </a:t>
                </a:r>
                <a14:m>
                  <m:oMath xmlns:m="http://schemas.openxmlformats.org/officeDocument/2006/math">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r>
                      <a:rPr lang="en-US" altLang="ko-KR" b="0" i="1" smtClean="0">
                        <a:latin typeface="Cambria Math" panose="02040503050406030204" pitchFamily="18" charset="0"/>
                      </a:rPr>
                      <m:t>/2</m:t>
                    </m:r>
                  </m:oMath>
                </a14:m>
                <a:r>
                  <a:rPr lang="ko-KR" altLang="en-US" dirty="0"/>
                  <a:t>의 값을 가짐</a:t>
                </a:r>
                <a:endParaRPr lang="en-US" altLang="ko-KR" dirty="0"/>
              </a:p>
              <a:p>
                <a:pPr lvl="4"/>
                <a:endParaRPr lang="en-US" altLang="ko-KR" dirty="0"/>
              </a:p>
              <a:p>
                <a:pPr lvl="2"/>
                <a:endParaRPr lang="en-US" altLang="ko-KR" dirty="0"/>
              </a:p>
              <a:p>
                <a:pPr lvl="2"/>
                <a:endParaRPr lang="en-US" altLang="ko-KR" dirty="0"/>
              </a:p>
              <a:p>
                <a:pPr lvl="2"/>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3"/>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22</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6" name="개체 5"/>
          <p:cNvGraphicFramePr>
            <a:graphicFrameLocks noChangeAspect="1"/>
          </p:cNvGraphicFramePr>
          <p:nvPr>
            <p:extLst/>
          </p:nvPr>
        </p:nvGraphicFramePr>
        <p:xfrm>
          <a:off x="2719388" y="2420938"/>
          <a:ext cx="4948237" cy="1079500"/>
        </p:xfrm>
        <a:graphic>
          <a:graphicData uri="http://schemas.openxmlformats.org/presentationml/2006/ole">
            <mc:AlternateContent xmlns:mc="http://schemas.openxmlformats.org/markup-compatibility/2006">
              <mc:Choice xmlns:v="urn:schemas-microsoft-com:vml" Requires="v">
                <p:oleObj spid="_x0000_s52232" name="Equation" r:id="rId4" imgW="2654280" imgH="571320" progId="Equation.DSMT4">
                  <p:embed/>
                </p:oleObj>
              </mc:Choice>
              <mc:Fallback>
                <p:oleObj name="Equation" r:id="rId4" imgW="2654280" imgH="571320" progId="Equation.DSMT4">
                  <p:embed/>
                  <p:pic>
                    <p:nvPicPr>
                      <p:cNvPr id="6" name="개체 5"/>
                      <p:cNvPicPr>
                        <a:picLocks noChangeAspect="1" noChangeArrowheads="1"/>
                      </p:cNvPicPr>
                      <p:nvPr/>
                    </p:nvPicPr>
                    <p:blipFill>
                      <a:blip r:embed="rId5"/>
                      <a:srcRect/>
                      <a:stretch>
                        <a:fillRect/>
                      </a:stretch>
                    </p:blipFill>
                    <p:spPr bwMode="auto">
                      <a:xfrm>
                        <a:off x="2719388" y="2420938"/>
                        <a:ext cx="4948237" cy="1079500"/>
                      </a:xfrm>
                      <a:prstGeom prst="rect">
                        <a:avLst/>
                      </a:prstGeom>
                      <a:noFill/>
                    </p:spPr>
                  </p:pic>
                </p:oleObj>
              </mc:Fallback>
            </mc:AlternateContent>
          </a:graphicData>
        </a:graphic>
      </p:graphicFrame>
      <p:sp>
        <p:nvSpPr>
          <p:cNvPr id="7"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개체 7"/>
          <p:cNvGraphicFramePr>
            <a:graphicFrameLocks noChangeAspect="1"/>
          </p:cNvGraphicFramePr>
          <p:nvPr>
            <p:extLst/>
          </p:nvPr>
        </p:nvGraphicFramePr>
        <p:xfrm>
          <a:off x="4430352" y="4437112"/>
          <a:ext cx="1527895" cy="1712783"/>
        </p:xfrm>
        <a:graphic>
          <a:graphicData uri="http://schemas.openxmlformats.org/presentationml/2006/ole">
            <mc:AlternateContent xmlns:mc="http://schemas.openxmlformats.org/markup-compatibility/2006">
              <mc:Choice xmlns:v="urn:schemas-microsoft-com:vml" Requires="v">
                <p:oleObj spid="_x0000_s52233" name="Equation" r:id="rId6" imgW="952087" imgH="1040948" progId="Equation.DSMT4">
                  <p:embed/>
                </p:oleObj>
              </mc:Choice>
              <mc:Fallback>
                <p:oleObj name="Equation" r:id="rId6" imgW="952087" imgH="1040948" progId="Equation.DSMT4">
                  <p:embed/>
                  <p:pic>
                    <p:nvPicPr>
                      <p:cNvPr id="8" name="개체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0352" y="4437112"/>
                        <a:ext cx="1527895" cy="1712783"/>
                      </a:xfrm>
                      <a:prstGeom prst="rect">
                        <a:avLst/>
                      </a:prstGeom>
                      <a:noFill/>
                    </p:spPr>
                  </p:pic>
                </p:oleObj>
              </mc:Fallback>
            </mc:AlternateContent>
          </a:graphicData>
        </a:graphic>
      </p:graphicFrame>
    </p:spTree>
    <p:extLst>
      <p:ext uri="{BB962C8B-B14F-4D97-AF65-F5344CB8AC3E}">
        <p14:creationId xmlns:p14="http://schemas.microsoft.com/office/powerpoint/2010/main" val="301457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2.2.1 </a:t>
            </a:r>
            <a:r>
              <a:rPr lang="ko-KR" altLang="en-US" dirty="0" err="1"/>
              <a:t>정현파</a:t>
            </a:r>
            <a:r>
              <a:rPr lang="ko-KR" altLang="en-US" dirty="0"/>
              <a:t> </a:t>
            </a:r>
            <a:r>
              <a:rPr lang="en-US" altLang="ko-KR" dirty="0"/>
              <a:t>PWM </a:t>
            </a:r>
            <a:r>
              <a:rPr lang="ko-KR" altLang="en-US" dirty="0"/>
              <a:t>방식 </a:t>
            </a:r>
            <a:r>
              <a:rPr lang="en-US" altLang="ko-KR" dirty="0"/>
              <a:t>(SPWM)</a:t>
            </a:r>
          </a:p>
          <a:p>
            <a:pPr lvl="1"/>
            <a:r>
              <a:rPr lang="ko-KR" altLang="en-US" dirty="0"/>
              <a:t>동작 원리</a:t>
            </a:r>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23</a:t>
            </a:fld>
            <a:endParaRPr lang="ko-KR" altLang="en-US"/>
          </a:p>
        </p:txBody>
      </p:sp>
      <p:grpSp>
        <p:nvGrpSpPr>
          <p:cNvPr id="7" name="그룹 6"/>
          <p:cNvGrpSpPr/>
          <p:nvPr/>
        </p:nvGrpSpPr>
        <p:grpSpPr>
          <a:xfrm>
            <a:off x="2173277" y="1799629"/>
            <a:ext cx="5527695" cy="4087804"/>
            <a:chOff x="2593657" y="1628800"/>
            <a:chExt cx="4686935" cy="3473899"/>
          </a:xfrm>
        </p:grpSpPr>
        <p:pic>
          <p:nvPicPr>
            <p:cNvPr id="5" name="그림 4"/>
            <p:cNvPicPr/>
            <p:nvPr/>
          </p:nvPicPr>
          <p:blipFill>
            <a:blip r:embed="rId2">
              <a:extLst>
                <a:ext uri="{28A0092B-C50C-407E-A947-70E740481C1C}">
                  <a14:useLocalDpi xmlns:a14="http://schemas.microsoft.com/office/drawing/2010/main" val="0"/>
                </a:ext>
              </a:extLst>
            </a:blip>
            <a:stretch>
              <a:fillRect/>
            </a:stretch>
          </p:blipFill>
          <p:spPr>
            <a:xfrm>
              <a:off x="2593657" y="1628800"/>
              <a:ext cx="4686935" cy="3238500"/>
            </a:xfrm>
            <a:prstGeom prst="rect">
              <a:avLst/>
            </a:prstGeom>
          </p:spPr>
        </p:pic>
        <p:sp>
          <p:nvSpPr>
            <p:cNvPr id="6" name="TextBox 5"/>
            <p:cNvSpPr txBox="1"/>
            <p:nvPr/>
          </p:nvSpPr>
          <p:spPr>
            <a:xfrm>
              <a:off x="2593657" y="4867300"/>
              <a:ext cx="4686935" cy="2353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err="1">
                  <a:latin typeface="맑은 고딕" panose="020B0503020000020004" pitchFamily="50" charset="-127"/>
                  <a:ea typeface="맑은 고딕" panose="020B0503020000020004" pitchFamily="50" charset="-127"/>
                </a:rPr>
                <a:t>정현파</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PWM </a:t>
              </a:r>
              <a:r>
                <a:rPr lang="ko-KR" altLang="en-US" sz="1200" b="0" baseline="0" dirty="0">
                  <a:latin typeface="맑은 고딕" panose="020B0503020000020004" pitchFamily="50" charset="-127"/>
                  <a:ea typeface="맑은 고딕" panose="020B0503020000020004" pitchFamily="50" charset="-127"/>
                </a:rPr>
                <a:t>변조 방식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81782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4" y="836712"/>
                <a:ext cx="9274175" cy="5040213"/>
              </a:xfrm>
            </p:spPr>
            <p:txBody>
              <a:bodyPr/>
              <a:lstStyle/>
              <a:p>
                <a:r>
                  <a:rPr lang="en-US" altLang="ko-KR" dirty="0"/>
                  <a:t>2.2.1 </a:t>
                </a:r>
                <a:r>
                  <a:rPr lang="ko-KR" altLang="en-US" dirty="0" err="1"/>
                  <a:t>정현파</a:t>
                </a:r>
                <a:r>
                  <a:rPr lang="ko-KR" altLang="en-US" dirty="0"/>
                  <a:t> </a:t>
                </a:r>
                <a:r>
                  <a:rPr lang="en-US" altLang="ko-KR" dirty="0"/>
                  <a:t>PWM </a:t>
                </a:r>
                <a:r>
                  <a:rPr lang="ko-KR" altLang="en-US" dirty="0"/>
                  <a:t>방식 </a:t>
                </a:r>
                <a:r>
                  <a:rPr lang="en-US" altLang="ko-KR" dirty="0"/>
                  <a:t>(SPWM)</a:t>
                </a:r>
              </a:p>
              <a:p>
                <a:pPr lvl="1"/>
                <a:r>
                  <a:rPr lang="ko-KR" altLang="en-US" dirty="0"/>
                  <a:t>구현</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b="0" dirty="0"/>
                  <a:t>가장 고정적인 방법은</a:t>
                </a:r>
                <a:r>
                  <a:rPr lang="en-US" altLang="ko-KR" b="0"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𝑠𝑛</m:t>
                        </m:r>
                      </m:sub>
                    </m:sSub>
                  </m:oMath>
                </a14:m>
                <a:r>
                  <a:rPr lang="ko-KR" altLang="en-US" dirty="0"/>
                  <a:t>을 </a:t>
                </a:r>
                <a:r>
                  <a:rPr lang="en-US" altLang="ko-KR" dirty="0"/>
                  <a:t>0</a:t>
                </a:r>
                <a:r>
                  <a:rPr lang="ko-KR" altLang="en-US" dirty="0"/>
                  <a:t>으로 설정하여 </a:t>
                </a:r>
                <a:r>
                  <a:rPr lang="ko-KR" altLang="en-US" dirty="0" err="1"/>
                  <a:t>극전압</a:t>
                </a:r>
                <a:r>
                  <a:rPr lang="ko-KR" altLang="en-US" dirty="0"/>
                  <a:t> </a:t>
                </a:r>
                <a:r>
                  <a:rPr lang="ko-KR" altLang="en-US" dirty="0" err="1"/>
                  <a:t>지령값을</a:t>
                </a:r>
                <a:r>
                  <a:rPr lang="ko-KR" altLang="en-US" dirty="0"/>
                  <a:t> </a:t>
                </a:r>
                <a:r>
                  <a:rPr lang="ko-KR" altLang="en-US" dirty="0" err="1"/>
                  <a:t>상전압</a:t>
                </a:r>
                <a:r>
                  <a:rPr lang="ko-KR" altLang="en-US" dirty="0"/>
                  <a:t> </a:t>
                </a:r>
                <a:r>
                  <a:rPr lang="ko-KR" altLang="en-US" dirty="0" err="1"/>
                  <a:t>지령값과</a:t>
                </a:r>
                <a:r>
                  <a:rPr lang="ko-KR" altLang="en-US" dirty="0"/>
                  <a:t> 동일하게 설정하는 방식 </a:t>
                </a:r>
                <a:r>
                  <a:rPr lang="en-US" altLang="ko-KR" dirty="0">
                    <a:sym typeface="Wingdings" panose="05000000000000000000" pitchFamily="2" charset="2"/>
                  </a:rPr>
                  <a:t> </a:t>
                </a:r>
                <a:r>
                  <a:rPr lang="ko-KR" altLang="en-US" dirty="0" err="1">
                    <a:sym typeface="Wingdings" panose="05000000000000000000" pitchFamily="2" charset="2"/>
                  </a:rPr>
                  <a:t>정현파</a:t>
                </a:r>
                <a:r>
                  <a:rPr lang="ko-KR" altLang="en-US" dirty="0">
                    <a:sym typeface="Wingdings" panose="05000000000000000000" pitchFamily="2" charset="2"/>
                  </a:rPr>
                  <a:t> 전압 변조 방식</a:t>
                </a:r>
                <a:r>
                  <a:rPr lang="en-US" altLang="ko-KR" dirty="0">
                    <a:sym typeface="Wingdings" panose="05000000000000000000" pitchFamily="2" charset="2"/>
                  </a:rPr>
                  <a:t>(SPWM)</a:t>
                </a:r>
              </a:p>
              <a:p>
                <a:pPr lvl="2"/>
                <a:r>
                  <a:rPr lang="ko-KR" altLang="en-US" dirty="0">
                    <a:sym typeface="Wingdings" panose="05000000000000000000" pitchFamily="2" charset="2"/>
                  </a:rPr>
                  <a:t>옵셋 전압을 설정하는 과정이 필요 없어 비교적으로 구현이 간단</a:t>
                </a:r>
                <a:endParaRPr lang="en-US" altLang="ko-KR" dirty="0">
                  <a:sym typeface="Wingdings" panose="05000000000000000000" pitchFamily="2" charset="2"/>
                </a:endParaRPr>
              </a:p>
              <a:p>
                <a:pPr lvl="2"/>
                <a:r>
                  <a:rPr lang="ko-KR" altLang="en-US" dirty="0">
                    <a:sym typeface="Wingdings" panose="05000000000000000000" pitchFamily="2" charset="2"/>
                  </a:rPr>
                  <a:t>아날로그 회로로 구현하기 용이</a:t>
                </a:r>
                <a:endParaRPr lang="en-US" altLang="ko-KR" dirty="0">
                  <a:sym typeface="Wingdings" panose="05000000000000000000" pitchFamily="2" charset="2"/>
                </a:endParaRPr>
              </a:p>
              <a:p>
                <a:pPr lvl="2"/>
                <a:r>
                  <a:rPr lang="ko-KR" altLang="en-US" dirty="0">
                    <a:sym typeface="Wingdings" panose="05000000000000000000" pitchFamily="2" charset="2"/>
                  </a:rPr>
                  <a:t>인버터가 출력 가능한 </a:t>
                </a:r>
                <a:r>
                  <a:rPr lang="ko-KR" altLang="en-US" dirty="0" err="1">
                    <a:sym typeface="Wingdings" panose="05000000000000000000" pitchFamily="2" charset="2"/>
                  </a:rPr>
                  <a:t>상전압의</a:t>
                </a:r>
                <a:r>
                  <a:rPr lang="ko-KR" altLang="en-US" dirty="0">
                    <a:sym typeface="Wingdings" panose="05000000000000000000" pitchFamily="2" charset="2"/>
                  </a:rPr>
                  <a:t> 최대치는 </a:t>
                </a:r>
                <a14:m>
                  <m:oMath xmlns:m="http://schemas.openxmlformats.org/officeDocument/2006/math">
                    <m:sSub>
                      <m:sSubPr>
                        <m:ctrlPr>
                          <a:rPr lang="en-US" altLang="ko-KR" b="0" i="1" smtClean="0">
                            <a:latin typeface="Cambria Math" panose="02040503050406030204" pitchFamily="18" charset="0"/>
                            <a:sym typeface="Wingdings" panose="05000000000000000000" pitchFamily="2" charset="2"/>
                          </a:rPr>
                        </m:ctrlPr>
                      </m:sSubPr>
                      <m:e>
                        <m:r>
                          <a:rPr lang="en-US" altLang="ko-KR" b="0" i="1" smtClean="0">
                            <a:latin typeface="Cambria Math" panose="02040503050406030204" pitchFamily="18" charset="0"/>
                            <a:sym typeface="Wingdings" panose="05000000000000000000" pitchFamily="2" charset="2"/>
                          </a:rPr>
                          <m:t>𝑉</m:t>
                        </m:r>
                      </m:e>
                      <m:sub>
                        <m:r>
                          <a:rPr lang="en-US" altLang="ko-KR" b="0" i="1" smtClean="0">
                            <a:latin typeface="Cambria Math" panose="02040503050406030204" pitchFamily="18" charset="0"/>
                            <a:sym typeface="Wingdings" panose="05000000000000000000" pitchFamily="2" charset="2"/>
                          </a:rPr>
                          <m:t>𝑑𝑐</m:t>
                        </m:r>
                      </m:sub>
                    </m:sSub>
                    <m:r>
                      <a:rPr lang="en-US" altLang="ko-KR" b="0" i="1" smtClean="0">
                        <a:latin typeface="Cambria Math" panose="02040503050406030204" pitchFamily="18" charset="0"/>
                        <a:sym typeface="Wingdings" panose="05000000000000000000" pitchFamily="2" charset="2"/>
                      </a:rPr>
                      <m:t>/2</m:t>
                    </m:r>
                  </m:oMath>
                </a14:m>
                <a:r>
                  <a:rPr lang="ko-KR" altLang="en-US" dirty="0">
                    <a:sym typeface="Wingdings" panose="05000000000000000000" pitchFamily="2" charset="2"/>
                  </a:rPr>
                  <a:t>로 한정 </a:t>
                </a:r>
                <a:r>
                  <a:rPr lang="en-US" altLang="ko-KR" dirty="0">
                    <a:sym typeface="Wingdings" panose="05000000000000000000" pitchFamily="2" charset="2"/>
                  </a:rPr>
                  <a:t>(</a:t>
                </a:r>
                <a:r>
                  <a:rPr lang="ko-KR" altLang="en-US" dirty="0">
                    <a:sym typeface="Wingdings" panose="05000000000000000000" pitchFamily="2" charset="2"/>
                  </a:rPr>
                  <a:t>전압 변조 지수의 최대값이 </a:t>
                </a:r>
                <a:r>
                  <a:rPr lang="en-US" altLang="ko-KR" dirty="0">
                    <a:sym typeface="Wingdings" panose="05000000000000000000" pitchFamily="2" charset="2"/>
                  </a:rPr>
                  <a:t>1)</a:t>
                </a:r>
              </a:p>
              <a:p>
                <a:pPr lvl="3"/>
                <a:r>
                  <a:rPr lang="ko-KR" altLang="en-US" dirty="0">
                    <a:sym typeface="Wingdings" panose="05000000000000000000" pitchFamily="2" charset="2"/>
                  </a:rPr>
                  <a:t>출력 전압은 전압 변조 지수가 </a:t>
                </a:r>
                <a:r>
                  <a:rPr lang="en-US" altLang="ko-KR" dirty="0">
                    <a:sym typeface="Wingdings" panose="05000000000000000000" pitchFamily="2" charset="2"/>
                  </a:rPr>
                  <a:t>1</a:t>
                </a:r>
                <a:r>
                  <a:rPr lang="ko-KR" altLang="en-US" dirty="0">
                    <a:sym typeface="Wingdings" panose="05000000000000000000" pitchFamily="2" charset="2"/>
                  </a:rPr>
                  <a:t>이 </a:t>
                </a:r>
                <a:r>
                  <a:rPr lang="ko-KR" altLang="en-US" dirty="0" err="1">
                    <a:sym typeface="Wingdings" panose="05000000000000000000" pitchFamily="2" charset="2"/>
                  </a:rPr>
                  <a:t>될때까지는</a:t>
                </a:r>
                <a:r>
                  <a:rPr lang="ko-KR" altLang="en-US" dirty="0">
                    <a:sym typeface="Wingdings" panose="05000000000000000000" pitchFamily="2" charset="2"/>
                  </a:rPr>
                  <a:t> 선형적으로 제어가 되지만 그 이상은 비 선형적으로 출력이 됨</a:t>
                </a:r>
                <a:endParaRPr lang="en-US" altLang="ko-KR" dirty="0">
                  <a:sym typeface="Wingdings" panose="05000000000000000000" pitchFamily="2" charset="2"/>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4" y="836712"/>
                <a:ext cx="9274175" cy="5040213"/>
              </a:xfrm>
              <a:blipFill rotWithShape="0">
                <a:blip r:embed="rId2"/>
                <a:stretch>
                  <a:fillRect l="-592" t="-605" r="-131" b="-5320"/>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24</a:t>
            </a:fld>
            <a:endParaRPr lang="ko-KR" altLang="en-US"/>
          </a:p>
        </p:txBody>
      </p:sp>
      <p:grpSp>
        <p:nvGrpSpPr>
          <p:cNvPr id="7" name="그룹 6"/>
          <p:cNvGrpSpPr/>
          <p:nvPr/>
        </p:nvGrpSpPr>
        <p:grpSpPr>
          <a:xfrm>
            <a:off x="2504728" y="1484784"/>
            <a:ext cx="4972685" cy="2724924"/>
            <a:chOff x="2360712" y="2132856"/>
            <a:chExt cx="4972685" cy="2724924"/>
          </a:xfrm>
        </p:grpSpPr>
        <p:pic>
          <p:nvPicPr>
            <p:cNvPr id="5" name="그림 4"/>
            <p:cNvPicPr/>
            <p:nvPr/>
          </p:nvPicPr>
          <p:blipFill>
            <a:blip r:embed="rId3">
              <a:extLst>
                <a:ext uri="{28A0092B-C50C-407E-A947-70E740481C1C}">
                  <a14:useLocalDpi xmlns:a14="http://schemas.microsoft.com/office/drawing/2010/main" val="0"/>
                </a:ext>
              </a:extLst>
            </a:blip>
            <a:stretch>
              <a:fillRect/>
            </a:stretch>
          </p:blipFill>
          <p:spPr>
            <a:xfrm>
              <a:off x="2360712" y="2132856"/>
              <a:ext cx="4972685" cy="2447925"/>
            </a:xfrm>
            <a:prstGeom prst="rect">
              <a:avLst/>
            </a:prstGeom>
          </p:spPr>
        </p:pic>
        <p:sp>
          <p:nvSpPr>
            <p:cNvPr id="6" name="TextBox 5"/>
            <p:cNvSpPr txBox="1"/>
            <p:nvPr/>
          </p:nvSpPr>
          <p:spPr>
            <a:xfrm>
              <a:off x="2360712" y="4580781"/>
              <a:ext cx="4972685"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err="1">
                  <a:latin typeface="맑은 고딕" panose="020B0503020000020004" pitchFamily="50" charset="-127"/>
                  <a:ea typeface="맑은 고딕" panose="020B0503020000020004" pitchFamily="50" charset="-127"/>
                </a:rPr>
                <a:t>정현파</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PWM </a:t>
              </a:r>
              <a:r>
                <a:rPr lang="ko-KR" altLang="en-US" sz="1200" b="0" baseline="0" dirty="0">
                  <a:latin typeface="맑은 고딕" panose="020B0503020000020004" pitchFamily="50" charset="-127"/>
                  <a:ea typeface="맑은 고딕" panose="020B0503020000020004" pitchFamily="50" charset="-127"/>
                </a:rPr>
                <a:t>방식의 구현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403895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개요</a:t>
            </a:r>
          </a:p>
          <a:p>
            <a:pPr lvl="2"/>
            <a:r>
              <a:rPr lang="en-US" altLang="ko-KR" dirty="0"/>
              <a:t>3</a:t>
            </a:r>
            <a:r>
              <a:rPr lang="ko-KR" altLang="en-US" dirty="0"/>
              <a:t>상 지령 전압을 복소수 공간에서 하나의 공간 벡터로 표현</a:t>
            </a:r>
          </a:p>
          <a:p>
            <a:pPr lvl="2"/>
            <a:r>
              <a:rPr lang="ko-KR" altLang="en-US" dirty="0"/>
              <a:t>주어진 직류 전압 하에서 가장 큰 교류 전압을 얻을 수 있음</a:t>
            </a:r>
          </a:p>
          <a:p>
            <a:pPr lvl="1"/>
            <a:r>
              <a:rPr lang="ko-KR" altLang="en-US" dirty="0"/>
              <a:t>방법</a:t>
            </a:r>
          </a:p>
          <a:p>
            <a:pPr lvl="2"/>
            <a:r>
              <a:rPr lang="en-US" altLang="ko-KR" dirty="0"/>
              <a:t>3</a:t>
            </a:r>
            <a:r>
              <a:rPr lang="ko-KR" altLang="en-US" dirty="0"/>
              <a:t>상 출력 상전압의 공간 전압 벡터로의 표현</a:t>
            </a:r>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25</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7"/>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t="6744"/>
          <a:stretch/>
        </p:blipFill>
        <p:spPr>
          <a:xfrm>
            <a:off x="657361" y="2960765"/>
            <a:ext cx="4367647" cy="2761770"/>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b="7975"/>
          <a:stretch/>
        </p:blipFill>
        <p:spPr>
          <a:xfrm>
            <a:off x="5309762" y="3023576"/>
            <a:ext cx="4045119" cy="2637672"/>
          </a:xfrm>
          <a:prstGeom prst="rect">
            <a:avLst/>
          </a:prstGeom>
        </p:spPr>
      </p:pic>
      <p:sp>
        <p:nvSpPr>
          <p:cNvPr id="13" name="TextBox 12"/>
          <p:cNvSpPr txBox="1"/>
          <p:nvPr/>
        </p:nvSpPr>
        <p:spPr>
          <a:xfrm>
            <a:off x="1040984" y="5744289"/>
            <a:ext cx="360040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스위칭 상태에 따른 인버터의 공간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4" name="TextBox 13"/>
          <p:cNvSpPr txBox="1"/>
          <p:nvPr/>
        </p:nvSpPr>
        <p:spPr>
          <a:xfrm>
            <a:off x="4794223" y="5733256"/>
            <a:ext cx="5271345" cy="461665"/>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복소수 공간</a:t>
            </a:r>
            <a:r>
              <a:rPr lang="en-US" altLang="ko-KR" sz="1200" b="0" baseline="0" dirty="0">
                <a:latin typeface="맑은 고딕" panose="020B0503020000020004" pitchFamily="50" charset="-127"/>
                <a:ea typeface="맑은 고딕" panose="020B0503020000020004" pitchFamily="50" charset="-127"/>
              </a:rPr>
              <a:t>(d-q</a:t>
            </a:r>
            <a:r>
              <a:rPr lang="ko-KR" altLang="en-US" sz="1200" b="0" baseline="0" dirty="0">
                <a:latin typeface="맑은 고딕" panose="020B0503020000020004" pitchFamily="50" charset="-127"/>
                <a:ea typeface="맑은 고딕" panose="020B0503020000020004" pitchFamily="50" charset="-127"/>
              </a:rPr>
              <a:t>축 정지 </a:t>
            </a:r>
            <a:r>
              <a:rPr lang="ko-KR" altLang="en-US" sz="1200" b="0" baseline="0" dirty="0" err="1">
                <a:latin typeface="맑은 고딕" panose="020B0503020000020004" pitchFamily="50" charset="-127"/>
                <a:ea typeface="맑은 고딕" panose="020B0503020000020004" pitchFamily="50" charset="-127"/>
              </a:rPr>
              <a:t>좌표계</a:t>
            </a:r>
            <a:r>
              <a:rPr lang="en-US" altLang="ko-KR" sz="1200" b="0" baseline="0" dirty="0">
                <a:latin typeface="맑은 고딕" panose="020B0503020000020004" pitchFamily="50" charset="-127"/>
                <a:ea typeface="맑은 고딕" panose="020B0503020000020004" pitchFamily="50" charset="-127"/>
              </a:rPr>
              <a:t>)</a:t>
            </a:r>
            <a:r>
              <a:rPr lang="ko-KR" altLang="en-US" sz="1200" b="0" baseline="0" dirty="0">
                <a:latin typeface="맑은 고딕" panose="020B0503020000020004" pitchFamily="50" charset="-127"/>
                <a:ea typeface="맑은 고딕" panose="020B0503020000020004" pitchFamily="50" charset="-127"/>
              </a:rPr>
              <a:t>에서 표현된 인버터 출력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8127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개요</a:t>
            </a:r>
          </a:p>
          <a:p>
            <a:pPr lvl="2"/>
            <a:r>
              <a:rPr lang="en-US" altLang="ko-KR" dirty="0"/>
              <a:t>3</a:t>
            </a:r>
            <a:r>
              <a:rPr lang="ko-KR" altLang="en-US" dirty="0"/>
              <a:t>상 지령 전압을 복소수 공간에서 하나의 공간 벡터로 표현</a:t>
            </a:r>
          </a:p>
          <a:p>
            <a:pPr lvl="2"/>
            <a:r>
              <a:rPr lang="ko-KR" altLang="en-US" dirty="0"/>
              <a:t>주어진 직류 전압 하에서 가장 큰 교류 전압을 얻을 수 있음</a:t>
            </a:r>
          </a:p>
          <a:p>
            <a:pPr lvl="1"/>
            <a:r>
              <a:rPr lang="ko-KR" altLang="en-US" dirty="0"/>
              <a:t>방법</a:t>
            </a:r>
          </a:p>
          <a:p>
            <a:pPr lvl="2"/>
            <a:r>
              <a:rPr lang="en-US" altLang="ko-KR" dirty="0"/>
              <a:t>3</a:t>
            </a:r>
            <a:r>
              <a:rPr lang="ko-KR" altLang="en-US" dirty="0"/>
              <a:t>상 출력 상전압의 공간 전압 벡터로의 표현</a:t>
            </a:r>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26</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7"/>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t="6744"/>
          <a:stretch/>
        </p:blipFill>
        <p:spPr>
          <a:xfrm>
            <a:off x="657361" y="2960765"/>
            <a:ext cx="4367647" cy="2761770"/>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b="7975"/>
          <a:stretch/>
        </p:blipFill>
        <p:spPr>
          <a:xfrm>
            <a:off x="5309762" y="3023576"/>
            <a:ext cx="4045119" cy="2637672"/>
          </a:xfrm>
          <a:prstGeom prst="rect">
            <a:avLst/>
          </a:prstGeom>
        </p:spPr>
      </p:pic>
      <p:sp>
        <p:nvSpPr>
          <p:cNvPr id="13" name="TextBox 12"/>
          <p:cNvSpPr txBox="1"/>
          <p:nvPr/>
        </p:nvSpPr>
        <p:spPr>
          <a:xfrm>
            <a:off x="1040984" y="5744289"/>
            <a:ext cx="360040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스위칭 상태에 따른 인버터의 공간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4" name="TextBox 13"/>
          <p:cNvSpPr txBox="1"/>
          <p:nvPr/>
        </p:nvSpPr>
        <p:spPr>
          <a:xfrm>
            <a:off x="4794223" y="5733256"/>
            <a:ext cx="5271345" cy="461665"/>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복소수 공간</a:t>
            </a:r>
            <a:r>
              <a:rPr lang="en-US" altLang="ko-KR" sz="1200" b="0" baseline="0" dirty="0">
                <a:latin typeface="맑은 고딕" panose="020B0503020000020004" pitchFamily="50" charset="-127"/>
                <a:ea typeface="맑은 고딕" panose="020B0503020000020004" pitchFamily="50" charset="-127"/>
              </a:rPr>
              <a:t>(d-q</a:t>
            </a:r>
            <a:r>
              <a:rPr lang="ko-KR" altLang="en-US" sz="1200" b="0" baseline="0" dirty="0">
                <a:latin typeface="맑은 고딕" panose="020B0503020000020004" pitchFamily="50" charset="-127"/>
                <a:ea typeface="맑은 고딕" panose="020B0503020000020004" pitchFamily="50" charset="-127"/>
              </a:rPr>
              <a:t>축 정지 </a:t>
            </a:r>
            <a:r>
              <a:rPr lang="ko-KR" altLang="en-US" sz="1200" b="0" baseline="0" dirty="0" err="1">
                <a:latin typeface="맑은 고딕" panose="020B0503020000020004" pitchFamily="50" charset="-127"/>
                <a:ea typeface="맑은 고딕" panose="020B0503020000020004" pitchFamily="50" charset="-127"/>
              </a:rPr>
              <a:t>좌표계</a:t>
            </a:r>
            <a:r>
              <a:rPr lang="en-US" altLang="ko-KR" sz="1200" b="0" baseline="0" dirty="0">
                <a:latin typeface="맑은 고딕" panose="020B0503020000020004" pitchFamily="50" charset="-127"/>
                <a:ea typeface="맑은 고딕" panose="020B0503020000020004" pitchFamily="50" charset="-127"/>
              </a:rPr>
              <a:t>)</a:t>
            </a:r>
            <a:r>
              <a:rPr lang="ko-KR" altLang="en-US" sz="1200" b="0" baseline="0" dirty="0">
                <a:latin typeface="맑은 고딕" panose="020B0503020000020004" pitchFamily="50" charset="-127"/>
                <a:ea typeface="맑은 고딕" panose="020B0503020000020004" pitchFamily="50" charset="-127"/>
              </a:rPr>
              <a:t>에서 표현된 인버터 출력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5" name="직사각형 14"/>
          <p:cNvSpPr/>
          <p:nvPr/>
        </p:nvSpPr>
        <p:spPr bwMode="auto">
          <a:xfrm>
            <a:off x="721255" y="3501008"/>
            <a:ext cx="4231745" cy="1944216"/>
          </a:xfrm>
          <a:prstGeom prst="rect">
            <a:avLst/>
          </a:prstGeom>
          <a:noFill/>
          <a:ln w="19050" cap="flat" cmpd="sng" algn="ctr">
            <a:solidFill>
              <a:srgbClr val="FD000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mc:AlternateContent xmlns:mc="http://schemas.openxmlformats.org/markup-compatibility/2006" xmlns:a14="http://schemas.microsoft.com/office/drawing/2010/main">
        <mc:Choice Requires="a14">
          <p:sp>
            <p:nvSpPr>
              <p:cNvPr id="16" name="TextBox 15"/>
              <p:cNvSpPr txBox="1"/>
              <p:nvPr/>
            </p:nvSpPr>
            <p:spPr>
              <a:xfrm>
                <a:off x="5025008" y="3683164"/>
                <a:ext cx="2304862" cy="338554"/>
              </a:xfrm>
              <a:prstGeom prst="rect">
                <a:avLst/>
              </a:prstGeom>
              <a:noFill/>
            </p:spPr>
            <p:txBody>
              <a:bodyPr wrap="none" rtlCol="0">
                <a:spAutoFit/>
              </a:bodyPr>
              <a:lstStyle/>
              <a:p>
                <a:pPr algn="l"/>
                <a14:m>
                  <m:oMath xmlns:m="http://schemas.openxmlformats.org/officeDocument/2006/math">
                    <m:sSub>
                      <m:sSubPr>
                        <m:ctrlPr>
                          <a:rPr lang="en-US" altLang="ko-KR" sz="1600" b="0" i="1" baseline="0" smtClean="0">
                            <a:solidFill>
                              <a:srgbClr val="FF0000"/>
                            </a:solidFill>
                            <a:latin typeface="Cambria Math" panose="02040503050406030204" pitchFamily="18" charset="0"/>
                          </a:rPr>
                        </m:ctrlPr>
                      </m:sSubPr>
                      <m:e>
                        <m:r>
                          <a:rPr lang="en-US" altLang="ko-KR" sz="1600" b="0" i="1" baseline="0" smtClean="0">
                            <a:solidFill>
                              <a:srgbClr val="FF0000"/>
                            </a:solidFill>
                            <a:latin typeface="Cambria Math" panose="02040503050406030204" pitchFamily="18" charset="0"/>
                          </a:rPr>
                          <m:t>𝑉</m:t>
                        </m:r>
                      </m:e>
                      <m:sub>
                        <m:r>
                          <a:rPr lang="en-US" altLang="ko-KR" sz="1600" b="0" i="1" baseline="0" smtClean="0">
                            <a:solidFill>
                              <a:srgbClr val="FF0000"/>
                            </a:solidFill>
                            <a:latin typeface="Cambria Math" panose="02040503050406030204" pitchFamily="18" charset="0"/>
                          </a:rPr>
                          <m:t>1</m:t>
                        </m:r>
                      </m:sub>
                    </m:sSub>
                    <m:r>
                      <a:rPr lang="en-US" altLang="ko-KR" sz="1600" b="0" i="1" baseline="0" smtClean="0">
                        <a:solidFill>
                          <a:srgbClr val="FF0000"/>
                        </a:solidFill>
                        <a:latin typeface="Cambria Math" panose="02040503050406030204" pitchFamily="18" charset="0"/>
                      </a:rPr>
                      <m:t>~</m:t>
                    </m:r>
                    <m:sSub>
                      <m:sSubPr>
                        <m:ctrlPr>
                          <a:rPr lang="en-US" altLang="ko-KR" sz="1600" b="0" i="1" baseline="0">
                            <a:solidFill>
                              <a:srgbClr val="FF0000"/>
                            </a:solidFill>
                            <a:latin typeface="Cambria Math" panose="02040503050406030204" pitchFamily="18" charset="0"/>
                          </a:rPr>
                        </m:ctrlPr>
                      </m:sSubPr>
                      <m:e>
                        <m:r>
                          <a:rPr lang="en-US" altLang="ko-KR" sz="1600" b="0" i="1" baseline="0">
                            <a:solidFill>
                              <a:srgbClr val="FF0000"/>
                            </a:solidFill>
                            <a:latin typeface="Cambria Math" panose="02040503050406030204" pitchFamily="18" charset="0"/>
                          </a:rPr>
                          <m:t>𝑉</m:t>
                        </m:r>
                      </m:e>
                      <m:sub>
                        <m:r>
                          <a:rPr lang="en-US" altLang="ko-KR" sz="1600" b="0" i="1" baseline="0" smtClean="0">
                            <a:solidFill>
                              <a:srgbClr val="FF0000"/>
                            </a:solidFill>
                            <a:latin typeface="Cambria Math" panose="02040503050406030204" pitchFamily="18" charset="0"/>
                          </a:rPr>
                          <m:t>6</m:t>
                        </m:r>
                      </m:sub>
                    </m:sSub>
                  </m:oMath>
                </a14:m>
                <a:r>
                  <a:rPr lang="ko-KR" altLang="en-US" sz="1600" b="0" baseline="0" dirty="0">
                    <a:solidFill>
                      <a:srgbClr val="FF0000"/>
                    </a:solidFill>
                  </a:rPr>
                  <a:t> </a:t>
                </a:r>
                <a:r>
                  <a:rPr lang="en-US" altLang="ko-KR" sz="1600" b="0" baseline="0" dirty="0">
                    <a:solidFill>
                      <a:srgbClr val="FF0000"/>
                    </a:solidFill>
                  </a:rPr>
                  <a:t>: </a:t>
                </a:r>
                <a:r>
                  <a:rPr lang="ko-KR" altLang="en-US" sz="1600" b="0" baseline="0" dirty="0">
                    <a:solidFill>
                      <a:srgbClr val="FF0000"/>
                    </a:solidFill>
                  </a:rPr>
                  <a:t>유효 전압 벡터</a:t>
                </a:r>
                <a:endParaRPr lang="ko-KR" altLang="en-US" b="0" baseline="0" dirty="0"/>
              </a:p>
            </p:txBody>
          </p:sp>
        </mc:Choice>
        <mc:Fallback xmlns="">
          <p:sp>
            <p:nvSpPr>
              <p:cNvPr id="16" name="TextBox 15"/>
              <p:cNvSpPr txBox="1">
                <a:spLocks noRot="1" noChangeAspect="1" noMove="1" noResize="1" noEditPoints="1" noAdjustHandles="1" noChangeArrowheads="1" noChangeShapeType="1" noTextEdit="1"/>
              </p:cNvSpPr>
              <p:nvPr/>
            </p:nvSpPr>
            <p:spPr>
              <a:xfrm>
                <a:off x="5025008" y="3683164"/>
                <a:ext cx="2304862" cy="338554"/>
              </a:xfrm>
              <a:prstGeom prst="rect">
                <a:avLst/>
              </a:prstGeom>
              <a:blipFill>
                <a:blip r:embed="rId4"/>
                <a:stretch>
                  <a:fillRect t="-7143" b="-232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045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개요</a:t>
            </a:r>
          </a:p>
          <a:p>
            <a:pPr lvl="2"/>
            <a:r>
              <a:rPr lang="en-US" altLang="ko-KR" dirty="0"/>
              <a:t>3</a:t>
            </a:r>
            <a:r>
              <a:rPr lang="ko-KR" altLang="en-US" dirty="0"/>
              <a:t>상 지령 전압을 복소수 공간에서 하나의 공간 벡터로 표현</a:t>
            </a:r>
          </a:p>
          <a:p>
            <a:pPr lvl="2"/>
            <a:r>
              <a:rPr lang="ko-KR" altLang="en-US" dirty="0"/>
              <a:t>주어진 직류 전압 하에서 가장 큰 교류 전압을 얻을 수 있음</a:t>
            </a:r>
          </a:p>
          <a:p>
            <a:pPr lvl="1"/>
            <a:r>
              <a:rPr lang="ko-KR" altLang="en-US" dirty="0"/>
              <a:t>방법</a:t>
            </a:r>
          </a:p>
          <a:p>
            <a:pPr lvl="2"/>
            <a:r>
              <a:rPr lang="en-US" altLang="ko-KR" dirty="0"/>
              <a:t>3</a:t>
            </a:r>
            <a:r>
              <a:rPr lang="ko-KR" altLang="en-US" dirty="0"/>
              <a:t>상 출력 상전압의 공간 전압 벡터로의 표현</a:t>
            </a:r>
          </a:p>
          <a:p>
            <a:pPr lvl="2"/>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27</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7"/>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t="6744"/>
          <a:stretch/>
        </p:blipFill>
        <p:spPr>
          <a:xfrm>
            <a:off x="657361" y="2960765"/>
            <a:ext cx="4367647" cy="2761770"/>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b="7975"/>
          <a:stretch/>
        </p:blipFill>
        <p:spPr>
          <a:xfrm>
            <a:off x="5309762" y="3023576"/>
            <a:ext cx="4045119" cy="2637672"/>
          </a:xfrm>
          <a:prstGeom prst="rect">
            <a:avLst/>
          </a:prstGeom>
        </p:spPr>
      </p:pic>
      <p:sp>
        <p:nvSpPr>
          <p:cNvPr id="13" name="TextBox 12"/>
          <p:cNvSpPr txBox="1"/>
          <p:nvPr/>
        </p:nvSpPr>
        <p:spPr>
          <a:xfrm>
            <a:off x="1040984" y="5744289"/>
            <a:ext cx="360040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스위칭 상태에 따른 인버터의 공간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4" name="TextBox 13"/>
          <p:cNvSpPr txBox="1"/>
          <p:nvPr/>
        </p:nvSpPr>
        <p:spPr>
          <a:xfrm>
            <a:off x="4794223" y="5733256"/>
            <a:ext cx="5271345" cy="461665"/>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복소수 공간</a:t>
            </a:r>
            <a:r>
              <a:rPr lang="en-US" altLang="ko-KR" sz="1200" b="0" baseline="0" dirty="0">
                <a:latin typeface="맑은 고딕" panose="020B0503020000020004" pitchFamily="50" charset="-127"/>
                <a:ea typeface="맑은 고딕" panose="020B0503020000020004" pitchFamily="50" charset="-127"/>
              </a:rPr>
              <a:t>(d-q</a:t>
            </a:r>
            <a:r>
              <a:rPr lang="ko-KR" altLang="en-US" sz="1200" b="0" baseline="0" dirty="0">
                <a:latin typeface="맑은 고딕" panose="020B0503020000020004" pitchFamily="50" charset="-127"/>
                <a:ea typeface="맑은 고딕" panose="020B0503020000020004" pitchFamily="50" charset="-127"/>
              </a:rPr>
              <a:t>축 정지 </a:t>
            </a:r>
            <a:r>
              <a:rPr lang="ko-KR" altLang="en-US" sz="1200" b="0" baseline="0" dirty="0" err="1">
                <a:latin typeface="맑은 고딕" panose="020B0503020000020004" pitchFamily="50" charset="-127"/>
                <a:ea typeface="맑은 고딕" panose="020B0503020000020004" pitchFamily="50" charset="-127"/>
              </a:rPr>
              <a:t>좌표계</a:t>
            </a:r>
            <a:r>
              <a:rPr lang="en-US" altLang="ko-KR" sz="1200" b="0" baseline="0" dirty="0">
                <a:latin typeface="맑은 고딕" panose="020B0503020000020004" pitchFamily="50" charset="-127"/>
                <a:ea typeface="맑은 고딕" panose="020B0503020000020004" pitchFamily="50" charset="-127"/>
              </a:rPr>
              <a:t>)</a:t>
            </a:r>
            <a:r>
              <a:rPr lang="ko-KR" altLang="en-US" sz="1200" b="0" baseline="0" dirty="0">
                <a:latin typeface="맑은 고딕" panose="020B0503020000020004" pitchFamily="50" charset="-127"/>
                <a:ea typeface="맑은 고딕" panose="020B0503020000020004" pitchFamily="50" charset="-127"/>
              </a:rPr>
              <a:t>에서 표현된 인버터 출력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7" name="직사각형 16"/>
          <p:cNvSpPr/>
          <p:nvPr/>
        </p:nvSpPr>
        <p:spPr bwMode="auto">
          <a:xfrm>
            <a:off x="721255" y="3499133"/>
            <a:ext cx="4231746" cy="1944216"/>
          </a:xfrm>
          <a:prstGeom prst="rect">
            <a:avLst/>
          </a:prstGeom>
          <a:noFill/>
          <a:ln w="19050" cap="flat" cmpd="sng" algn="ctr">
            <a:solidFill>
              <a:srgbClr val="FD0000"/>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mc:AlternateContent xmlns:mc="http://schemas.openxmlformats.org/markup-compatibility/2006" xmlns:a14="http://schemas.microsoft.com/office/drawing/2010/main">
        <mc:Choice Requires="a14">
          <p:sp>
            <p:nvSpPr>
              <p:cNvPr id="18" name="TextBox 17"/>
              <p:cNvSpPr txBox="1"/>
              <p:nvPr/>
            </p:nvSpPr>
            <p:spPr>
              <a:xfrm>
                <a:off x="5049560" y="3681289"/>
                <a:ext cx="2304862" cy="338554"/>
              </a:xfrm>
              <a:prstGeom prst="rect">
                <a:avLst/>
              </a:prstGeom>
              <a:noFill/>
            </p:spPr>
            <p:txBody>
              <a:bodyPr wrap="none" rtlCol="0">
                <a:spAutoFit/>
              </a:bodyPr>
              <a:lstStyle/>
              <a:p>
                <a:pPr algn="l"/>
                <a14:m>
                  <m:oMath xmlns:m="http://schemas.openxmlformats.org/officeDocument/2006/math">
                    <m:sSub>
                      <m:sSubPr>
                        <m:ctrlPr>
                          <a:rPr lang="en-US" altLang="ko-KR" sz="1600" b="0" i="1" baseline="0" smtClean="0">
                            <a:solidFill>
                              <a:srgbClr val="FF0000"/>
                            </a:solidFill>
                            <a:latin typeface="Cambria Math" panose="02040503050406030204" pitchFamily="18" charset="0"/>
                          </a:rPr>
                        </m:ctrlPr>
                      </m:sSubPr>
                      <m:e>
                        <m:r>
                          <a:rPr lang="en-US" altLang="ko-KR" sz="1600" b="0" i="1" baseline="0" smtClean="0">
                            <a:solidFill>
                              <a:srgbClr val="FF0000"/>
                            </a:solidFill>
                            <a:latin typeface="Cambria Math" panose="02040503050406030204" pitchFamily="18" charset="0"/>
                          </a:rPr>
                          <m:t>𝑉</m:t>
                        </m:r>
                      </m:e>
                      <m:sub>
                        <m:r>
                          <a:rPr lang="en-US" altLang="ko-KR" sz="1600" b="0" i="1" baseline="0" smtClean="0">
                            <a:solidFill>
                              <a:srgbClr val="FF0000"/>
                            </a:solidFill>
                            <a:latin typeface="Cambria Math" panose="02040503050406030204" pitchFamily="18" charset="0"/>
                          </a:rPr>
                          <m:t>1</m:t>
                        </m:r>
                      </m:sub>
                    </m:sSub>
                    <m:r>
                      <a:rPr lang="en-US" altLang="ko-KR" sz="1600" b="0" i="1" baseline="0" smtClean="0">
                        <a:solidFill>
                          <a:srgbClr val="FF0000"/>
                        </a:solidFill>
                        <a:latin typeface="Cambria Math" panose="02040503050406030204" pitchFamily="18" charset="0"/>
                      </a:rPr>
                      <m:t>~</m:t>
                    </m:r>
                    <m:sSub>
                      <m:sSubPr>
                        <m:ctrlPr>
                          <a:rPr lang="en-US" altLang="ko-KR" sz="1600" b="0" i="1" baseline="0">
                            <a:solidFill>
                              <a:srgbClr val="FF0000"/>
                            </a:solidFill>
                            <a:latin typeface="Cambria Math" panose="02040503050406030204" pitchFamily="18" charset="0"/>
                          </a:rPr>
                        </m:ctrlPr>
                      </m:sSubPr>
                      <m:e>
                        <m:r>
                          <a:rPr lang="en-US" altLang="ko-KR" sz="1600" b="0" i="1" baseline="0">
                            <a:solidFill>
                              <a:srgbClr val="FF0000"/>
                            </a:solidFill>
                            <a:latin typeface="Cambria Math" panose="02040503050406030204" pitchFamily="18" charset="0"/>
                          </a:rPr>
                          <m:t>𝑉</m:t>
                        </m:r>
                      </m:e>
                      <m:sub>
                        <m:r>
                          <a:rPr lang="en-US" altLang="ko-KR" sz="1600" b="0" i="1" baseline="0" smtClean="0">
                            <a:solidFill>
                              <a:srgbClr val="FF0000"/>
                            </a:solidFill>
                            <a:latin typeface="Cambria Math" panose="02040503050406030204" pitchFamily="18" charset="0"/>
                          </a:rPr>
                          <m:t>6</m:t>
                        </m:r>
                      </m:sub>
                    </m:sSub>
                  </m:oMath>
                </a14:m>
                <a:r>
                  <a:rPr lang="ko-KR" altLang="en-US" sz="1600" b="0" baseline="0" dirty="0">
                    <a:solidFill>
                      <a:srgbClr val="FF0000"/>
                    </a:solidFill>
                  </a:rPr>
                  <a:t> </a:t>
                </a:r>
                <a:r>
                  <a:rPr lang="en-US" altLang="ko-KR" sz="1600" b="0" baseline="0" dirty="0">
                    <a:solidFill>
                      <a:srgbClr val="FF0000"/>
                    </a:solidFill>
                  </a:rPr>
                  <a:t>: </a:t>
                </a:r>
                <a:r>
                  <a:rPr lang="ko-KR" altLang="en-US" sz="1600" b="0" baseline="0" dirty="0">
                    <a:solidFill>
                      <a:srgbClr val="FF0000"/>
                    </a:solidFill>
                  </a:rPr>
                  <a:t>유효 전압 벡터</a:t>
                </a:r>
                <a:endParaRPr lang="ko-KR" altLang="en-US" b="0" baseline="0" dirty="0"/>
              </a:p>
            </p:txBody>
          </p:sp>
        </mc:Choice>
        <mc:Fallback xmlns="">
          <p:sp>
            <p:nvSpPr>
              <p:cNvPr id="18" name="TextBox 17"/>
              <p:cNvSpPr txBox="1">
                <a:spLocks noRot="1" noChangeAspect="1" noMove="1" noResize="1" noEditPoints="1" noAdjustHandles="1" noChangeArrowheads="1" noChangeShapeType="1" noTextEdit="1"/>
              </p:cNvSpPr>
              <p:nvPr/>
            </p:nvSpPr>
            <p:spPr>
              <a:xfrm>
                <a:off x="5049560" y="3681289"/>
                <a:ext cx="2304862" cy="338554"/>
              </a:xfrm>
              <a:prstGeom prst="rect">
                <a:avLst/>
              </a:prstGeom>
              <a:blipFill>
                <a:blip r:embed="rId4"/>
                <a:stretch>
                  <a:fillRect t="-7273" b="-25455"/>
                </a:stretch>
              </a:blipFill>
            </p:spPr>
            <p:txBody>
              <a:bodyPr/>
              <a:lstStyle/>
              <a:p>
                <a:r>
                  <a:rPr lang="ko-KR" altLang="en-US">
                    <a:noFill/>
                  </a:rPr>
                  <a:t> </a:t>
                </a:r>
              </a:p>
            </p:txBody>
          </p:sp>
        </mc:Fallback>
      </mc:AlternateContent>
      <p:sp>
        <p:nvSpPr>
          <p:cNvPr id="19" name="직사각형 18"/>
          <p:cNvSpPr/>
          <p:nvPr/>
        </p:nvSpPr>
        <p:spPr bwMode="auto">
          <a:xfrm>
            <a:off x="721254" y="3282360"/>
            <a:ext cx="4248153" cy="219949"/>
          </a:xfrm>
          <a:prstGeom prst="rect">
            <a:avLst/>
          </a:prstGeom>
          <a:noFill/>
          <a:ln w="19050" cap="flat" cmpd="sng" algn="ctr">
            <a:solidFill>
              <a:srgbClr val="3366FF"/>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20" name="직사각형 19"/>
          <p:cNvSpPr/>
          <p:nvPr/>
        </p:nvSpPr>
        <p:spPr bwMode="auto">
          <a:xfrm>
            <a:off x="704528" y="5460630"/>
            <a:ext cx="4248153" cy="219949"/>
          </a:xfrm>
          <a:prstGeom prst="rect">
            <a:avLst/>
          </a:prstGeom>
          <a:noFill/>
          <a:ln w="19050" cap="flat" cmpd="sng" algn="ctr">
            <a:solidFill>
              <a:srgbClr val="3366FF"/>
            </a:solidFill>
            <a:prstDash val="sys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mc:AlternateContent xmlns:mc="http://schemas.openxmlformats.org/markup-compatibility/2006" xmlns:a14="http://schemas.microsoft.com/office/drawing/2010/main">
        <mc:Choice Requires="a14">
          <p:sp>
            <p:nvSpPr>
              <p:cNvPr id="21" name="TextBox 20"/>
              <p:cNvSpPr txBox="1"/>
              <p:nvPr/>
            </p:nvSpPr>
            <p:spPr>
              <a:xfrm>
                <a:off x="5025008" y="3212976"/>
                <a:ext cx="1441357" cy="338554"/>
              </a:xfrm>
              <a:prstGeom prst="rect">
                <a:avLst/>
              </a:prstGeom>
              <a:noFill/>
            </p:spPr>
            <p:txBody>
              <a:bodyPr wrap="none" rtlCol="0">
                <a:spAutoFit/>
              </a:bodyPr>
              <a:lstStyle/>
              <a:p>
                <a:pPr algn="l"/>
                <a14:m>
                  <m:oMath xmlns:m="http://schemas.openxmlformats.org/officeDocument/2006/math">
                    <m:sSub>
                      <m:sSubPr>
                        <m:ctrlPr>
                          <a:rPr lang="en-US" altLang="ko-KR" sz="1600" b="0" i="1" baseline="0" smtClean="0">
                            <a:solidFill>
                              <a:srgbClr val="0070C0"/>
                            </a:solidFill>
                            <a:latin typeface="Cambria Math" panose="02040503050406030204" pitchFamily="18" charset="0"/>
                          </a:rPr>
                        </m:ctrlPr>
                      </m:sSubPr>
                      <m:e>
                        <m:r>
                          <a:rPr lang="en-US" altLang="ko-KR" sz="1600" b="0" i="1" baseline="0" smtClean="0">
                            <a:solidFill>
                              <a:srgbClr val="0070C0"/>
                            </a:solidFill>
                            <a:latin typeface="Cambria Math" panose="02040503050406030204" pitchFamily="18" charset="0"/>
                          </a:rPr>
                          <m:t>𝑉</m:t>
                        </m:r>
                      </m:e>
                      <m:sub>
                        <m:r>
                          <a:rPr lang="en-US" altLang="ko-KR" sz="1600" b="0" i="1" baseline="0" smtClean="0">
                            <a:solidFill>
                              <a:srgbClr val="0070C0"/>
                            </a:solidFill>
                            <a:latin typeface="Cambria Math" panose="02040503050406030204" pitchFamily="18" charset="0"/>
                          </a:rPr>
                          <m:t>0</m:t>
                        </m:r>
                      </m:sub>
                    </m:sSub>
                    <m:r>
                      <a:rPr lang="en-US" altLang="ko-KR" sz="1600" b="0" i="1" baseline="0" smtClean="0">
                        <a:solidFill>
                          <a:srgbClr val="0070C0"/>
                        </a:solidFill>
                        <a:latin typeface="Cambria Math" panose="02040503050406030204" pitchFamily="18" charset="0"/>
                      </a:rPr>
                      <m:t>,</m:t>
                    </m:r>
                    <m:sSub>
                      <m:sSubPr>
                        <m:ctrlPr>
                          <a:rPr lang="en-US" altLang="ko-KR" sz="1600" b="0" i="1" baseline="0">
                            <a:solidFill>
                              <a:srgbClr val="0070C0"/>
                            </a:solidFill>
                            <a:latin typeface="Cambria Math" panose="02040503050406030204" pitchFamily="18" charset="0"/>
                          </a:rPr>
                        </m:ctrlPr>
                      </m:sSubPr>
                      <m:e>
                        <m:r>
                          <a:rPr lang="en-US" altLang="ko-KR" sz="1600" b="0" i="1" baseline="0">
                            <a:solidFill>
                              <a:srgbClr val="0070C0"/>
                            </a:solidFill>
                            <a:latin typeface="Cambria Math" panose="02040503050406030204" pitchFamily="18" charset="0"/>
                          </a:rPr>
                          <m:t>𝑉</m:t>
                        </m:r>
                      </m:e>
                      <m:sub>
                        <m:r>
                          <a:rPr lang="en-US" altLang="ko-KR" sz="1600" b="0" i="1" baseline="0" smtClean="0">
                            <a:solidFill>
                              <a:srgbClr val="0070C0"/>
                            </a:solidFill>
                            <a:latin typeface="Cambria Math" panose="02040503050406030204" pitchFamily="18" charset="0"/>
                          </a:rPr>
                          <m:t>7</m:t>
                        </m:r>
                      </m:sub>
                    </m:sSub>
                  </m:oMath>
                </a14:m>
                <a:r>
                  <a:rPr lang="ko-KR" altLang="en-US" sz="1600" b="0" baseline="0" dirty="0">
                    <a:solidFill>
                      <a:srgbClr val="0070C0"/>
                    </a:solidFill>
                  </a:rPr>
                  <a:t> </a:t>
                </a:r>
                <a:r>
                  <a:rPr lang="en-US" altLang="ko-KR" sz="1600" b="0" baseline="0" dirty="0">
                    <a:solidFill>
                      <a:srgbClr val="0070C0"/>
                    </a:solidFill>
                  </a:rPr>
                  <a:t>: </a:t>
                </a:r>
                <a:r>
                  <a:rPr lang="ko-KR" altLang="en-US" sz="1600" b="0" baseline="0" dirty="0" err="1">
                    <a:solidFill>
                      <a:srgbClr val="0070C0"/>
                    </a:solidFill>
                  </a:rPr>
                  <a:t>영벡터</a:t>
                </a:r>
                <a:endParaRPr lang="ko-KR" altLang="en-US" b="0" baseline="0"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025008" y="3212976"/>
                <a:ext cx="1441357" cy="338554"/>
              </a:xfrm>
              <a:prstGeom prst="rect">
                <a:avLst/>
              </a:prstGeom>
              <a:blipFill>
                <a:blip r:embed="rId5"/>
                <a:stretch>
                  <a:fillRect t="-7143" r="-844" b="-232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15106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기본 원리</a:t>
            </a:r>
          </a:p>
          <a:p>
            <a:pPr lvl="2"/>
            <a:r>
              <a:rPr lang="ko-KR" altLang="en-US" dirty="0"/>
              <a:t>일정한 제어 주기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s</a:t>
            </a:r>
            <a:r>
              <a:rPr lang="ko-KR" altLang="en-US" dirty="0"/>
              <a:t> 동안 </a:t>
            </a:r>
            <a:r>
              <a:rPr lang="en-US" altLang="ko-KR" dirty="0"/>
              <a:t>8</a:t>
            </a:r>
            <a:r>
              <a:rPr lang="ko-KR" altLang="en-US" dirty="0"/>
              <a:t>개의 출력 전압 벡터들을 합성하여</a:t>
            </a:r>
            <a:br>
              <a:rPr lang="ko-KR" altLang="en-US" dirty="0"/>
            </a:br>
            <a:r>
              <a:rPr lang="ko-KR" altLang="en-US" dirty="0"/>
              <a:t>지령 전압 벡터 </a:t>
            </a:r>
            <a:r>
              <a:rPr lang="ko-KR" altLang="en-US" dirty="0">
                <a:latin typeface="Times New Roman" panose="02020603050405020304" pitchFamily="18" charset="0"/>
                <a:cs typeface="Times New Roman" panose="02020603050405020304" pitchFamily="18" charset="0"/>
              </a:rPr>
              <a:t>𝑉</a:t>
            </a:r>
            <a:r>
              <a:rPr lang="en-US" altLang="ko-KR" baseline="30000" dirty="0">
                <a:latin typeface="Times New Roman" panose="02020603050405020304" pitchFamily="18" charset="0"/>
                <a:cs typeface="Times New Roman" panose="02020603050405020304" pitchFamily="18" charset="0"/>
              </a:rPr>
              <a:t>*</a:t>
            </a:r>
            <a:r>
              <a:rPr lang="ko-KR" altLang="en-US" dirty="0"/>
              <a:t>와 평균적으로 동일한 전압을 생성</a:t>
            </a:r>
          </a:p>
          <a:p>
            <a:pPr lvl="2"/>
            <a:r>
              <a:rPr lang="ko-KR" altLang="en-US" dirty="0"/>
              <a:t>전압 변조 제어 주기 </a:t>
            </a:r>
            <a:r>
              <a:rPr lang="ko-KR" altLang="en-US" dirty="0">
                <a:latin typeface="Times New Roman" panose="02020603050405020304" pitchFamily="18" charset="0"/>
                <a:cs typeface="Times New Roman" panose="02020603050405020304" pitchFamily="18" charset="0"/>
              </a:rPr>
              <a:t>𝑇</a:t>
            </a:r>
            <a:r>
              <a:rPr lang="ko-KR" altLang="en-US" baseline="-25000" dirty="0">
                <a:latin typeface="Times New Roman" panose="02020603050405020304" pitchFamily="18" charset="0"/>
                <a:cs typeface="Times New Roman" panose="02020603050405020304" pitchFamily="18" charset="0"/>
              </a:rPr>
              <a:t>𝑠</a:t>
            </a:r>
            <a:r>
              <a:rPr lang="ko-KR" altLang="en-US" dirty="0"/>
              <a:t> </a:t>
            </a:r>
            <a:r>
              <a:rPr lang="en-US" altLang="ko-KR" dirty="0"/>
              <a:t>= </a:t>
            </a:r>
            <a:r>
              <a:rPr lang="en-US" altLang="ko-KR" dirty="0">
                <a:latin typeface="Times New Roman" panose="02020603050405020304" pitchFamily="18" charset="0"/>
                <a:cs typeface="Times New Roman" panose="02020603050405020304" pitchFamily="18" charset="0"/>
              </a:rPr>
              <a:t>½</a:t>
            </a:r>
            <a:r>
              <a:rPr lang="en-US" altLang="ko-KR" dirty="0"/>
              <a:t> X </a:t>
            </a:r>
            <a:r>
              <a:rPr lang="ko-KR" altLang="en-US" dirty="0"/>
              <a:t>스위칭 주기 </a:t>
            </a:r>
          </a:p>
          <a:p>
            <a:pPr lvl="1"/>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28</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 y="15240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6"/>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11"/>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b="11446"/>
          <a:stretch/>
        </p:blipFill>
        <p:spPr>
          <a:xfrm>
            <a:off x="2345532" y="2561257"/>
            <a:ext cx="5184576" cy="2019871"/>
          </a:xfrm>
          <a:prstGeom prst="rect">
            <a:avLst/>
          </a:prstGeom>
        </p:spPr>
      </p:pic>
      <p:graphicFrame>
        <p:nvGraphicFramePr>
          <p:cNvPr id="14" name="개체 13"/>
          <p:cNvGraphicFramePr>
            <a:graphicFrameLocks noChangeAspect="1"/>
          </p:cNvGraphicFramePr>
          <p:nvPr>
            <p:extLst/>
          </p:nvPr>
        </p:nvGraphicFramePr>
        <p:xfrm>
          <a:off x="1352600" y="5033044"/>
          <a:ext cx="3576637" cy="484188"/>
        </p:xfrm>
        <a:graphic>
          <a:graphicData uri="http://schemas.openxmlformats.org/presentationml/2006/ole">
            <mc:AlternateContent xmlns:mc="http://schemas.openxmlformats.org/markup-compatibility/2006">
              <mc:Choice xmlns:v="urn:schemas-microsoft-com:vml" Requires="v">
                <p:oleObj spid="_x0000_s53253" name="Equation" r:id="rId4" imgW="2628720" imgH="355320" progId="Equation.DSMT4">
                  <p:embed/>
                </p:oleObj>
              </mc:Choice>
              <mc:Fallback>
                <p:oleObj name="Equation" r:id="rId4" imgW="2628720" imgH="355320" progId="Equation.DSMT4">
                  <p:embed/>
                  <p:pic>
                    <p:nvPicPr>
                      <p:cNvPr id="14" name="개체 13"/>
                      <p:cNvPicPr/>
                      <p:nvPr/>
                    </p:nvPicPr>
                    <p:blipFill>
                      <a:blip r:embed="rId5"/>
                      <a:stretch>
                        <a:fillRect/>
                      </a:stretch>
                    </p:blipFill>
                    <p:spPr>
                      <a:xfrm>
                        <a:off x="1352600" y="5033044"/>
                        <a:ext cx="3576637" cy="484188"/>
                      </a:xfrm>
                      <a:prstGeom prst="rect">
                        <a:avLst/>
                      </a:prstGeom>
                    </p:spPr>
                  </p:pic>
                </p:oleObj>
              </mc:Fallback>
            </mc:AlternateContent>
          </a:graphicData>
        </a:graphic>
      </p:graphicFrame>
      <p:sp>
        <p:nvSpPr>
          <p:cNvPr id="15" name="TextBox 14"/>
          <p:cNvSpPr txBox="1"/>
          <p:nvPr/>
        </p:nvSpPr>
        <p:spPr>
          <a:xfrm>
            <a:off x="3152800" y="4595071"/>
            <a:ext cx="360040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전압 변조 과정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4293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4" y="836712"/>
            <a:ext cx="9001695" cy="5040213"/>
          </a:xfrm>
        </p:spPr>
        <p:txBody>
          <a:bodyPr/>
          <a:lstStyle/>
          <a:p>
            <a:r>
              <a:rPr lang="ko-KR" altLang="en-US" dirty="0"/>
              <a:t>개요</a:t>
            </a:r>
            <a:endParaRPr lang="en-US" altLang="ko-KR" dirty="0"/>
          </a:p>
          <a:p>
            <a:pPr lvl="1"/>
            <a:r>
              <a:rPr lang="ko-KR" altLang="en-US" dirty="0"/>
              <a:t>정의</a:t>
            </a:r>
            <a:endParaRPr lang="en-US" altLang="ko-KR" dirty="0"/>
          </a:p>
          <a:p>
            <a:pPr lvl="2"/>
            <a:r>
              <a:rPr lang="ko-KR" altLang="en-US" dirty="0"/>
              <a:t>직류 </a:t>
            </a:r>
            <a:r>
              <a:rPr lang="ko-KR" altLang="en-US" dirty="0" err="1"/>
              <a:t>정전압원의</a:t>
            </a:r>
            <a:r>
              <a:rPr lang="ko-KR" altLang="en-US" dirty="0"/>
              <a:t> 전원을 </a:t>
            </a:r>
            <a:r>
              <a:rPr lang="ko-KR" altLang="en-US" dirty="0" err="1"/>
              <a:t>스위칭</a:t>
            </a:r>
            <a:r>
              <a:rPr lang="ko-KR" altLang="en-US" dirty="0"/>
              <a:t> 동작을 통해 교류 형태로 변환하여 출력하는 장치</a:t>
            </a:r>
            <a:endParaRPr lang="en-US" altLang="ko-KR" dirty="0"/>
          </a:p>
          <a:p>
            <a:pPr lvl="1"/>
            <a:r>
              <a:rPr lang="ko-KR" altLang="en-US" dirty="0"/>
              <a:t>출력 전압</a:t>
            </a:r>
            <a:endParaRPr lang="en-US" altLang="ko-KR" dirty="0"/>
          </a:p>
          <a:p>
            <a:pPr lvl="2"/>
            <a:r>
              <a:rPr lang="ko-KR" altLang="en-US" dirty="0" err="1"/>
              <a:t>스위칭</a:t>
            </a:r>
            <a:r>
              <a:rPr lang="ko-KR" altLang="en-US" dirty="0"/>
              <a:t> 파형과 같으며 출력 전류가 교류의 형태를 지님</a:t>
            </a:r>
            <a:endParaRPr lang="en-US" altLang="ko-KR" dirty="0"/>
          </a:p>
          <a:p>
            <a:pPr lvl="1"/>
            <a:r>
              <a:rPr lang="ko-KR" altLang="en-US" dirty="0"/>
              <a:t>특징</a:t>
            </a:r>
            <a:endParaRPr lang="en-US" altLang="ko-KR" dirty="0"/>
          </a:p>
          <a:p>
            <a:pPr lvl="2"/>
            <a:r>
              <a:rPr lang="ko-KR" altLang="en-US" dirty="0"/>
              <a:t>직류 전원의 </a:t>
            </a:r>
            <a:r>
              <a:rPr lang="ko-KR" altLang="en-US" dirty="0" err="1"/>
              <a:t>평활한</a:t>
            </a:r>
            <a:r>
              <a:rPr lang="ko-KR" altLang="en-US" dirty="0"/>
              <a:t> 파형을 위해 큰 용량의 </a:t>
            </a:r>
            <a:r>
              <a:rPr lang="ko-KR" altLang="en-US" dirty="0" err="1"/>
              <a:t>커패시터를</a:t>
            </a:r>
            <a:r>
              <a:rPr lang="ko-KR" altLang="en-US" dirty="0"/>
              <a:t> 사용</a:t>
            </a:r>
            <a:endParaRPr lang="en-US" altLang="ko-KR" dirty="0"/>
          </a:p>
          <a:p>
            <a:pPr lvl="3"/>
            <a:r>
              <a:rPr lang="ko-KR" altLang="en-US" dirty="0"/>
              <a:t>회로 </a:t>
            </a:r>
            <a:r>
              <a:rPr lang="ko-KR" altLang="en-US" dirty="0" err="1"/>
              <a:t>단락시</a:t>
            </a:r>
            <a:r>
              <a:rPr lang="ko-KR" altLang="en-US" dirty="0"/>
              <a:t> 과전류로 인해 스위치 파괴 우려가 있음</a:t>
            </a:r>
            <a:endParaRPr lang="en-US" altLang="ko-KR" dirty="0"/>
          </a:p>
          <a:p>
            <a:pPr lvl="2"/>
            <a:r>
              <a:rPr lang="ko-KR" altLang="en-US" dirty="0"/>
              <a:t>전동기 제어 시</a:t>
            </a:r>
            <a:r>
              <a:rPr lang="en-US" altLang="ko-KR" dirty="0"/>
              <a:t>, </a:t>
            </a:r>
            <a:r>
              <a:rPr lang="ko-KR" altLang="en-US" dirty="0"/>
              <a:t>입력 </a:t>
            </a:r>
            <a:r>
              <a:rPr lang="ko-KR" altLang="en-US" dirty="0" err="1"/>
              <a:t>역률이</a:t>
            </a:r>
            <a:r>
              <a:rPr lang="ko-KR" altLang="en-US" dirty="0"/>
              <a:t> 높고 토크 </a:t>
            </a:r>
            <a:r>
              <a:rPr lang="ko-KR" altLang="en-US" dirty="0" err="1"/>
              <a:t>리플이</a:t>
            </a:r>
            <a:r>
              <a:rPr lang="ko-KR" altLang="en-US" dirty="0"/>
              <a:t> 작음</a:t>
            </a:r>
            <a:endParaRPr lang="en-US" altLang="ko-KR" dirty="0"/>
          </a:p>
          <a:p>
            <a:pPr lvl="1"/>
            <a:r>
              <a:rPr lang="ko-KR" altLang="en-US" dirty="0"/>
              <a:t>종류</a:t>
            </a:r>
            <a:endParaRPr lang="en-US" altLang="ko-KR" dirty="0"/>
          </a:p>
          <a:p>
            <a:pPr lvl="2"/>
            <a:r>
              <a:rPr lang="ko-KR" altLang="en-US" dirty="0" err="1"/>
              <a:t>구형파</a:t>
            </a:r>
            <a:r>
              <a:rPr lang="ko-KR" altLang="en-US" dirty="0"/>
              <a:t> 인버터</a:t>
            </a:r>
            <a:endParaRPr lang="en-US" altLang="ko-KR" dirty="0"/>
          </a:p>
          <a:p>
            <a:pPr lvl="3"/>
            <a:r>
              <a:rPr lang="ko-KR" altLang="en-US" dirty="0"/>
              <a:t>출력 전압의 크기는 최대로 고정</a:t>
            </a:r>
            <a:r>
              <a:rPr lang="en-US" altLang="ko-KR" dirty="0"/>
              <a:t>, </a:t>
            </a:r>
            <a:r>
              <a:rPr lang="ko-KR" altLang="en-US" dirty="0"/>
              <a:t>출력 주파수만 제어</a:t>
            </a:r>
            <a:endParaRPr lang="en-US" altLang="ko-KR" dirty="0"/>
          </a:p>
          <a:p>
            <a:pPr lvl="2"/>
            <a:r>
              <a:rPr lang="en-US" altLang="ko-KR" dirty="0"/>
              <a:t>PWM </a:t>
            </a:r>
            <a:r>
              <a:rPr lang="ko-KR" altLang="en-US" dirty="0"/>
              <a:t>인버터</a:t>
            </a:r>
            <a:endParaRPr lang="en-US" altLang="ko-KR" dirty="0"/>
          </a:p>
          <a:p>
            <a:pPr lvl="3"/>
            <a:r>
              <a:rPr lang="ko-KR" altLang="en-US" dirty="0"/>
              <a:t>출력 전압의 크기 및 주파수를 동시에 제어</a:t>
            </a:r>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2</a:t>
            </a:fld>
            <a:endParaRPr lang="ko-KR" altLang="en-US"/>
          </a:p>
        </p:txBody>
      </p:sp>
    </p:spTree>
    <p:extLst>
      <p:ext uri="{BB962C8B-B14F-4D97-AF65-F5344CB8AC3E}">
        <p14:creationId xmlns:p14="http://schemas.microsoft.com/office/powerpoint/2010/main" val="263386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기본 원리</a:t>
            </a:r>
          </a:p>
          <a:p>
            <a:pPr lvl="2"/>
            <a:r>
              <a:rPr lang="ko-KR" altLang="en-US" dirty="0"/>
              <a:t>전압 벡터의 인가 시간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1</a:t>
            </a:r>
            <a:r>
              <a:rPr lang="en-US" altLang="ko-KR" dirty="0"/>
              <a:t>,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2</a:t>
            </a:r>
            <a:r>
              <a:rPr lang="en-US" altLang="ko-KR" dirty="0"/>
              <a:t>,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0</a:t>
            </a:r>
          </a:p>
          <a:p>
            <a:pPr marL="862013" lvl="2" indent="0">
              <a:buNone/>
            </a:pPr>
            <a:r>
              <a:rPr lang="ko-KR" altLang="en-US" dirty="0"/>
              <a:t>제어 주기 동안 지령 전압 벡터가 일정하다고 가정하면</a:t>
            </a:r>
          </a:p>
          <a:p>
            <a:pPr lvl="2"/>
            <a:endParaRPr lang="ko-KR" altLang="en-US" dirty="0"/>
          </a:p>
          <a:p>
            <a:pPr lvl="2"/>
            <a:endParaRPr lang="ko-KR" altLang="en-US" dirty="0"/>
          </a:p>
          <a:p>
            <a:pPr marL="862013" lvl="2" indent="0">
              <a:buNone/>
            </a:pPr>
            <a:r>
              <a:rPr lang="en-US" altLang="ko-KR" dirty="0"/>
              <a:t>Sector 1</a:t>
            </a:r>
            <a:r>
              <a:rPr lang="ko-KR" altLang="en-US" dirty="0"/>
              <a:t>의 경우</a:t>
            </a:r>
            <a:r>
              <a:rPr lang="en-US" altLang="ko-KR" dirty="0"/>
              <a:t>, (0≤</a:t>
            </a:r>
            <a:r>
              <a:rPr lang="ko-KR" altLang="en-US" dirty="0"/>
              <a:t>𝜃≤</a:t>
            </a:r>
            <a:r>
              <a:rPr lang="en-US" altLang="ko-KR" dirty="0"/>
              <a:t>60°)</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marL="862013" lvl="2" indent="0">
              <a:buNone/>
            </a:pPr>
            <a:r>
              <a:rPr lang="ko-KR" altLang="en-US" dirty="0"/>
              <a:t>이로부터 전압 벡터의 인가 시간을 계산</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latin typeface="맑은 고딕" panose="020B0503020000020004" pitchFamily="50" charset="-127"/>
                <a:ea typeface="맑은 고딕" panose="020B0503020000020004" pitchFamily="50" charset="-127"/>
              </a:rPr>
              <a:pPr/>
              <a:t>29</a:t>
            </a:fld>
            <a:endParaRPr lang="ko-KR" altLang="en-US">
              <a:latin typeface="맑은 고딕" panose="020B0503020000020004" pitchFamily="50" charset="-127"/>
              <a:ea typeface="맑은 고딕" panose="020B0503020000020004" pitchFamily="50" charset="-127"/>
            </a:endParaRPr>
          </a:p>
        </p:txBody>
      </p:sp>
      <p:graphicFrame>
        <p:nvGraphicFramePr>
          <p:cNvPr id="9" name="개체 8"/>
          <p:cNvGraphicFramePr>
            <a:graphicFrameLocks noChangeAspect="1"/>
          </p:cNvGraphicFramePr>
          <p:nvPr>
            <p:extLst/>
          </p:nvPr>
        </p:nvGraphicFramePr>
        <p:xfrm>
          <a:off x="1352600" y="2152725"/>
          <a:ext cx="6029325" cy="484187"/>
        </p:xfrm>
        <a:graphic>
          <a:graphicData uri="http://schemas.openxmlformats.org/presentationml/2006/ole">
            <mc:AlternateContent xmlns:mc="http://schemas.openxmlformats.org/markup-compatibility/2006">
              <mc:Choice xmlns:v="urn:schemas-microsoft-com:vml" Requires="v">
                <p:oleObj spid="_x0000_s54283" name="Equation" r:id="rId3" imgW="4431960" imgH="355320" progId="Equation.DSMT4">
                  <p:embed/>
                </p:oleObj>
              </mc:Choice>
              <mc:Fallback>
                <p:oleObj name="Equation" r:id="rId3" imgW="4431960" imgH="355320" progId="Equation.DSMT4">
                  <p:embed/>
                  <p:pic>
                    <p:nvPicPr>
                      <p:cNvPr id="9" name="개체 8"/>
                      <p:cNvPicPr/>
                      <p:nvPr/>
                    </p:nvPicPr>
                    <p:blipFill>
                      <a:blip r:embed="rId4"/>
                      <a:stretch>
                        <a:fillRect/>
                      </a:stretch>
                    </p:blipFill>
                    <p:spPr>
                      <a:xfrm>
                        <a:off x="1352600" y="2152725"/>
                        <a:ext cx="6029325" cy="484187"/>
                      </a:xfrm>
                      <a:prstGeom prst="rect">
                        <a:avLst/>
                      </a:prstGeom>
                    </p:spPr>
                  </p:pic>
                </p:oleObj>
              </mc:Fallback>
            </mc:AlternateContent>
          </a:graphicData>
        </a:graphic>
      </p:graphicFrame>
      <p:graphicFrame>
        <p:nvGraphicFramePr>
          <p:cNvPr id="11" name="개체 10"/>
          <p:cNvGraphicFramePr>
            <a:graphicFrameLocks noChangeAspect="1"/>
          </p:cNvGraphicFramePr>
          <p:nvPr>
            <p:extLst/>
          </p:nvPr>
        </p:nvGraphicFramePr>
        <p:xfrm>
          <a:off x="1352600" y="3068960"/>
          <a:ext cx="4060825" cy="1211262"/>
        </p:xfrm>
        <a:graphic>
          <a:graphicData uri="http://schemas.openxmlformats.org/presentationml/2006/ole">
            <mc:AlternateContent xmlns:mc="http://schemas.openxmlformats.org/markup-compatibility/2006">
              <mc:Choice xmlns:v="urn:schemas-microsoft-com:vml" Requires="v">
                <p:oleObj spid="_x0000_s54284" name="Equation" r:id="rId5" imgW="2984400" imgH="888840" progId="Equation.DSMT4">
                  <p:embed/>
                </p:oleObj>
              </mc:Choice>
              <mc:Fallback>
                <p:oleObj name="Equation" r:id="rId5" imgW="2984400" imgH="888840" progId="Equation.DSMT4">
                  <p:embed/>
                  <p:pic>
                    <p:nvPicPr>
                      <p:cNvPr id="11" name="개체 10"/>
                      <p:cNvPicPr/>
                      <p:nvPr/>
                    </p:nvPicPr>
                    <p:blipFill>
                      <a:blip r:embed="rId6"/>
                      <a:stretch>
                        <a:fillRect/>
                      </a:stretch>
                    </p:blipFill>
                    <p:spPr>
                      <a:xfrm>
                        <a:off x="1352600" y="3068960"/>
                        <a:ext cx="4060825" cy="1211262"/>
                      </a:xfrm>
                      <a:prstGeom prst="rect">
                        <a:avLst/>
                      </a:prstGeom>
                    </p:spPr>
                  </p:pic>
                </p:oleObj>
              </mc:Fallback>
            </mc:AlternateContent>
          </a:graphicData>
        </a:graphic>
      </p:graphicFrame>
      <p:graphicFrame>
        <p:nvGraphicFramePr>
          <p:cNvPr id="12" name="개체 11"/>
          <p:cNvGraphicFramePr>
            <a:graphicFrameLocks noChangeAspect="1"/>
          </p:cNvGraphicFramePr>
          <p:nvPr>
            <p:extLst/>
          </p:nvPr>
        </p:nvGraphicFramePr>
        <p:xfrm>
          <a:off x="1352600" y="4797152"/>
          <a:ext cx="4473575" cy="1419225"/>
        </p:xfrm>
        <a:graphic>
          <a:graphicData uri="http://schemas.openxmlformats.org/presentationml/2006/ole">
            <mc:AlternateContent xmlns:mc="http://schemas.openxmlformats.org/markup-compatibility/2006">
              <mc:Choice xmlns:v="urn:schemas-microsoft-com:vml" Requires="v">
                <p:oleObj spid="_x0000_s54285" name="Equation" r:id="rId7" imgW="3288960" imgH="1041120" progId="Equation.DSMT4">
                  <p:embed/>
                </p:oleObj>
              </mc:Choice>
              <mc:Fallback>
                <p:oleObj name="Equation" r:id="rId7" imgW="3288960" imgH="1041120" progId="Equation.DSMT4">
                  <p:embed/>
                  <p:pic>
                    <p:nvPicPr>
                      <p:cNvPr id="12" name="개체 11"/>
                      <p:cNvPicPr/>
                      <p:nvPr/>
                    </p:nvPicPr>
                    <p:blipFill>
                      <a:blip r:embed="rId8"/>
                      <a:stretch>
                        <a:fillRect/>
                      </a:stretch>
                    </p:blipFill>
                    <p:spPr>
                      <a:xfrm>
                        <a:off x="1352600" y="4797152"/>
                        <a:ext cx="4473575" cy="1419225"/>
                      </a:xfrm>
                      <a:prstGeom prst="rect">
                        <a:avLst/>
                      </a:prstGeom>
                    </p:spPr>
                  </p:pic>
                </p:oleObj>
              </mc:Fallback>
            </mc:AlternateContent>
          </a:graphicData>
        </a:graphic>
      </p:graphicFrame>
    </p:spTree>
    <p:extLst>
      <p:ext uri="{BB962C8B-B14F-4D97-AF65-F5344CB8AC3E}">
        <p14:creationId xmlns:p14="http://schemas.microsoft.com/office/powerpoint/2010/main" val="28818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출력 전압</a:t>
                </a:r>
              </a:p>
              <a:p>
                <a:pPr lvl="2"/>
                <a:r>
                  <a:rPr lang="en-US" altLang="ko-KR" dirty="0"/>
                  <a:t>3</a:t>
                </a:r>
                <a:r>
                  <a:rPr lang="ko-KR" altLang="en-US" dirty="0"/>
                  <a:t>차 고조파 성분이 포함된 파형</a:t>
                </a:r>
              </a:p>
              <a:p>
                <a:pPr lvl="2"/>
                <a:r>
                  <a:rPr lang="ko-KR" altLang="en-US" dirty="0"/>
                  <a:t>육각형에 내접하는 원의 내부</a:t>
                </a:r>
              </a:p>
              <a:p>
                <a:pPr lvl="3"/>
                <a:r>
                  <a:rPr lang="ko-KR" altLang="en-US" dirty="0"/>
                  <a:t>모든 위상에서 동일한 크기로 변조 가능한 전압 영역</a:t>
                </a:r>
              </a:p>
              <a:p>
                <a:pPr lvl="3"/>
                <a:r>
                  <a:rPr lang="ko-KR" altLang="en-US" dirty="0"/>
                  <a:t>내접원의 크기</a:t>
                </a:r>
                <a:r>
                  <a:rPr lang="en-US" altLang="ko-KR" dirty="0"/>
                  <a:t>(</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𝑉</m:t>
                        </m:r>
                      </m:e>
                      <m:sub>
                        <m:r>
                          <a:rPr lang="en-US" altLang="ko-KR" i="1">
                            <a:latin typeface="Cambria Math" panose="02040503050406030204" pitchFamily="18" charset="0"/>
                          </a:rPr>
                          <m:t>𝑑𝑐</m:t>
                        </m:r>
                      </m:sub>
                    </m:sSub>
                    <m:r>
                      <a:rPr lang="en-US" altLang="ko-KR" i="1">
                        <a:latin typeface="Cambria Math" panose="02040503050406030204" pitchFamily="18" charset="0"/>
                      </a:rPr>
                      <m:t>/</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oMath>
                </a14:m>
                <a:r>
                  <a:rPr lang="en-US" altLang="ko-KR" dirty="0"/>
                  <a:t>) = </a:t>
                </a:r>
                <a:r>
                  <a:rPr lang="ko-KR" altLang="en-US" dirty="0"/>
                  <a:t>출력 가능한 기본파 상전압의 최대값</a:t>
                </a:r>
                <a:r>
                  <a:rPr lang="en-US" altLang="ko-KR" dirty="0"/>
                  <a:t>(SPWM</a:t>
                </a:r>
                <a:r>
                  <a:rPr lang="ko-KR" altLang="en-US" dirty="0"/>
                  <a:t>의 </a:t>
                </a:r>
                <a:r>
                  <a:rPr lang="en-US" altLang="ko-KR" dirty="0"/>
                  <a:t>1.155</a:t>
                </a:r>
                <a:r>
                  <a:rPr lang="ko-KR" altLang="en-US" dirty="0"/>
                  <a:t>배</a:t>
                </a:r>
                <a:r>
                  <a:rPr lang="en-US" altLang="ko-KR" dirty="0"/>
                  <a:t>)</a:t>
                </a:r>
              </a:p>
              <a:p>
                <a:pPr lvl="3"/>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2"/>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30</a:t>
            </a:fld>
            <a:endParaRPr lang="ko-KR" altLang="en-US"/>
          </a:p>
        </p:txBody>
      </p:sp>
      <p:sp>
        <p:nvSpPr>
          <p:cNvPr id="11"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b="10393"/>
          <a:stretch/>
        </p:blipFill>
        <p:spPr>
          <a:xfrm>
            <a:off x="1324018" y="2684023"/>
            <a:ext cx="3052919" cy="1681081"/>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b="10393"/>
          <a:stretch/>
        </p:blipFill>
        <p:spPr>
          <a:xfrm>
            <a:off x="5284458" y="2684023"/>
            <a:ext cx="3052918" cy="1681081"/>
          </a:xfrm>
          <a:prstGeom prst="rect">
            <a:avLst/>
          </a:prstGeom>
        </p:spPr>
      </p:pic>
      <mc:AlternateContent xmlns:mc="http://schemas.openxmlformats.org/markup-compatibility/2006" xmlns:a14="http://schemas.microsoft.com/office/drawing/2010/main">
        <mc:Choice Requires="a14">
          <p:graphicFrame>
            <p:nvGraphicFramePr>
              <p:cNvPr id="13" name="표 12"/>
              <p:cNvGraphicFramePr>
                <a:graphicFrameLocks noGrp="1"/>
              </p:cNvGraphicFramePr>
              <p:nvPr>
                <p:extLst/>
              </p:nvPr>
            </p:nvGraphicFramePr>
            <p:xfrm>
              <a:off x="1635819" y="4704107"/>
              <a:ext cx="6603999" cy="1533205"/>
            </p:xfrm>
            <a:graphic>
              <a:graphicData uri="http://schemas.openxmlformats.org/drawingml/2006/table">
                <a:tbl>
                  <a:tblPr firstRow="1" bandRow="1">
                    <a:tableStyleId>{5940675A-B579-460E-94D1-54222C63F5DA}</a:tableStyleId>
                  </a:tblPr>
                  <a:tblGrid>
                    <a:gridCol w="2201333">
                      <a:extLst>
                        <a:ext uri="{9D8B030D-6E8A-4147-A177-3AD203B41FA5}">
                          <a16:colId xmlns:a16="http://schemas.microsoft.com/office/drawing/2014/main" val="20000"/>
                        </a:ext>
                      </a:extLst>
                    </a:gridCol>
                    <a:gridCol w="2201333">
                      <a:extLst>
                        <a:ext uri="{9D8B030D-6E8A-4147-A177-3AD203B41FA5}">
                          <a16:colId xmlns:a16="http://schemas.microsoft.com/office/drawing/2014/main" val="20001"/>
                        </a:ext>
                      </a:extLst>
                    </a:gridCol>
                    <a:gridCol w="2201333">
                      <a:extLst>
                        <a:ext uri="{9D8B030D-6E8A-4147-A177-3AD203B41FA5}">
                          <a16:colId xmlns:a16="http://schemas.microsoft.com/office/drawing/2014/main" val="20002"/>
                        </a:ext>
                      </a:extLst>
                    </a:gridCol>
                  </a:tblGrid>
                  <a:tr h="247558">
                    <a:tc>
                      <a:txBody>
                        <a:bodyPr/>
                        <a:lstStyle/>
                        <a:p>
                          <a:pPr algn="ctr" latinLnBrk="1"/>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r>
                            <a:rPr lang="ko-KR" altLang="en-US" sz="1400" dirty="0"/>
                            <a:t>상전압</a:t>
                          </a:r>
                          <a:r>
                            <a:rPr lang="en-US" altLang="ko-KR" sz="1400" dirty="0"/>
                            <a:t>(</a:t>
                          </a:r>
                          <a:r>
                            <a:rPr lang="ko-KR" altLang="en-US" sz="1400" dirty="0"/>
                            <a:t>기본파 최대</a:t>
                          </a:r>
                          <a:r>
                            <a:rPr lang="en-US" altLang="ko-KR" sz="1400" dirty="0"/>
                            <a:t>)</a:t>
                          </a:r>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r>
                            <a:rPr lang="ko-KR" altLang="en-US" sz="1400" dirty="0"/>
                            <a:t>구형파 제어와의 비교</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0"/>
                      </a:ext>
                    </a:extLst>
                  </a:tr>
                  <a:tr h="399807">
                    <a:tc>
                      <a:txBody>
                        <a:bodyPr/>
                        <a:lstStyle/>
                        <a:p>
                          <a:pPr algn="ctr" latinLnBrk="1"/>
                          <a:r>
                            <a:rPr lang="en-US" altLang="ko-KR" sz="1400" dirty="0"/>
                            <a:t>6-step</a:t>
                          </a:r>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400" smtClean="0">
                                    <a:latin typeface="Cambria Math" panose="02040503050406030204" pitchFamily="18" charset="0"/>
                                  </a:rPr>
                                  <m:t>2/</m:t>
                                </m:r>
                                <m:r>
                                  <a:rPr lang="ko-KR" altLang="en-US" sz="1400" smtClean="0">
                                    <a:latin typeface="Cambria Math" panose="02040503050406030204" pitchFamily="18" charset="0"/>
                                  </a:rPr>
                                  <m:t>𝜋</m:t>
                                </m:r>
                                <m:sSub>
                                  <m:sSubPr>
                                    <m:ctrlPr>
                                      <a:rPr lang="en-US" altLang="ko-KR" sz="1400" i="1" smtClean="0">
                                        <a:latin typeface="Cambria Math" panose="02040503050406030204" pitchFamily="18" charset="0"/>
                                      </a:rPr>
                                    </m:ctrlPr>
                                  </m:sSubPr>
                                  <m:e>
                                    <m:r>
                                      <a:rPr lang="en-US" altLang="ko-KR" sz="1400" smtClean="0">
                                        <a:latin typeface="Cambria Math" panose="02040503050406030204" pitchFamily="18" charset="0"/>
                                      </a:rPr>
                                      <m:t>∗</m:t>
                                    </m:r>
                                    <m:r>
                                      <a:rPr lang="en-US" altLang="ko-KR" sz="1400" smtClean="0">
                                        <a:latin typeface="Cambria Math" panose="02040503050406030204" pitchFamily="18" charset="0"/>
                                      </a:rPr>
                                      <m:t>𝑉</m:t>
                                    </m:r>
                                  </m:e>
                                  <m:sub>
                                    <m:r>
                                      <a:rPr lang="en-US" altLang="ko-KR" sz="1400" smtClean="0">
                                        <a:latin typeface="Cambria Math" panose="02040503050406030204" pitchFamily="18" charset="0"/>
                                      </a:rPr>
                                      <m:t>𝑑𝑐</m:t>
                                    </m:r>
                                  </m:sub>
                                </m:sSub>
                              </m:oMath>
                            </m:oMathPara>
                          </a14:m>
                          <a:endParaRPr lang="ko-KR" altLang="en-US" sz="1400" dirty="0"/>
                        </a:p>
                      </a:txBody>
                      <a:tcPr/>
                    </a:tc>
                    <a:tc>
                      <a:txBody>
                        <a:bodyPr/>
                        <a:lstStyle/>
                        <a:p>
                          <a:pPr algn="ctr" latinLnBrk="1"/>
                          <a:r>
                            <a:rPr lang="en-US" altLang="ko-KR" sz="1400" dirty="0"/>
                            <a:t>100%</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1"/>
                      </a:ext>
                    </a:extLst>
                  </a:tr>
                  <a:tr h="397537">
                    <a:tc>
                      <a:txBody>
                        <a:bodyPr/>
                        <a:lstStyle/>
                        <a:p>
                          <a:pPr algn="ctr" latinLnBrk="1"/>
                          <a:r>
                            <a:rPr lang="en-US" altLang="ko-KR" sz="1400" dirty="0"/>
                            <a:t>SPWM</a:t>
                          </a:r>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400" i="1" smtClean="0">
                                        <a:latin typeface="Cambria Math" panose="02040503050406030204" pitchFamily="18" charset="0"/>
                                      </a:rPr>
                                    </m:ctrlPr>
                                  </m:sSubPr>
                                  <m:e>
                                    <m:r>
                                      <a:rPr lang="en-US" altLang="ko-KR" sz="1400" smtClean="0">
                                        <a:latin typeface="Cambria Math" panose="02040503050406030204" pitchFamily="18" charset="0"/>
                                      </a:rPr>
                                      <m:t>𝑉</m:t>
                                    </m:r>
                                  </m:e>
                                  <m:sub>
                                    <m:r>
                                      <a:rPr lang="en-US" altLang="ko-KR" sz="1400" smtClean="0">
                                        <a:latin typeface="Cambria Math" panose="02040503050406030204" pitchFamily="18" charset="0"/>
                                      </a:rPr>
                                      <m:t>𝑑𝑐</m:t>
                                    </m:r>
                                  </m:sub>
                                </m:sSub>
                                <m:r>
                                  <a:rPr lang="en-US" altLang="ko-KR" sz="1400" smtClean="0">
                                    <a:latin typeface="Cambria Math" panose="02040503050406030204" pitchFamily="18" charset="0"/>
                                  </a:rPr>
                                  <m:t>/2</m:t>
                                </m:r>
                              </m:oMath>
                            </m:oMathPara>
                          </a14:m>
                          <a:endParaRPr lang="ko-KR" altLang="en-US" sz="1400" dirty="0"/>
                        </a:p>
                      </a:txBody>
                      <a:tcPr/>
                    </a:tc>
                    <a:tc>
                      <a:txBody>
                        <a:bodyPr/>
                        <a:lstStyle/>
                        <a:p>
                          <a:pPr algn="ctr" latinLnBrk="1"/>
                          <a:r>
                            <a:rPr lang="en-US" altLang="ko-KR" sz="1400" dirty="0"/>
                            <a:t>78.5%</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2"/>
                      </a:ext>
                    </a:extLst>
                  </a:tr>
                  <a:tr h="431061">
                    <a:tc>
                      <a:txBody>
                        <a:bodyPr/>
                        <a:lstStyle/>
                        <a:p>
                          <a:pPr algn="ctr" latinLnBrk="1"/>
                          <a:r>
                            <a:rPr lang="en-US" altLang="ko-KR" sz="1400" dirty="0"/>
                            <a:t>SVPWM</a:t>
                          </a:r>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400" i="1" smtClean="0">
                                        <a:latin typeface="Cambria Math" panose="02040503050406030204" pitchFamily="18" charset="0"/>
                                      </a:rPr>
                                    </m:ctrlPr>
                                  </m:sSubPr>
                                  <m:e>
                                    <m:r>
                                      <a:rPr lang="en-US" altLang="ko-KR" sz="1400" smtClean="0">
                                        <a:latin typeface="Cambria Math" panose="02040503050406030204" pitchFamily="18" charset="0"/>
                                      </a:rPr>
                                      <m:t>𝑉</m:t>
                                    </m:r>
                                  </m:e>
                                  <m:sub>
                                    <m:r>
                                      <a:rPr lang="en-US" altLang="ko-KR" sz="1400" smtClean="0">
                                        <a:latin typeface="Cambria Math" panose="02040503050406030204" pitchFamily="18" charset="0"/>
                                      </a:rPr>
                                      <m:t>𝑑𝑐</m:t>
                                    </m:r>
                                  </m:sub>
                                </m:sSub>
                                <m:r>
                                  <a:rPr lang="en-US" altLang="ko-KR" sz="1400" smtClean="0">
                                    <a:latin typeface="Cambria Math" panose="02040503050406030204" pitchFamily="18" charset="0"/>
                                  </a:rPr>
                                  <m:t>/</m:t>
                                </m:r>
                                <m:rad>
                                  <m:radPr>
                                    <m:degHide m:val="on"/>
                                    <m:ctrlPr>
                                      <a:rPr lang="en-US" altLang="ko-KR" sz="1400" i="1" smtClean="0">
                                        <a:latin typeface="Cambria Math" panose="02040503050406030204" pitchFamily="18" charset="0"/>
                                      </a:rPr>
                                    </m:ctrlPr>
                                  </m:radPr>
                                  <m:deg/>
                                  <m:e>
                                    <m:r>
                                      <a:rPr lang="en-US" altLang="ko-KR" sz="1400" smtClean="0">
                                        <a:latin typeface="Cambria Math" panose="02040503050406030204" pitchFamily="18" charset="0"/>
                                      </a:rPr>
                                      <m:t>3</m:t>
                                    </m:r>
                                  </m:e>
                                </m:rad>
                              </m:oMath>
                            </m:oMathPara>
                          </a14:m>
                          <a:endParaRPr lang="ko-KR" altLang="en-US" sz="1400" dirty="0"/>
                        </a:p>
                      </a:txBody>
                      <a:tcPr/>
                    </a:tc>
                    <a:tc>
                      <a:txBody>
                        <a:bodyPr/>
                        <a:lstStyle/>
                        <a:p>
                          <a:pPr algn="ctr" latinLnBrk="1"/>
                          <a:r>
                            <a:rPr lang="en-US" altLang="ko-KR" sz="1400" dirty="0"/>
                            <a:t>90.7%</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3"/>
                      </a:ext>
                    </a:extLst>
                  </a:tr>
                </a:tbl>
              </a:graphicData>
            </a:graphic>
          </p:graphicFrame>
        </mc:Choice>
        <mc:Fallback xmlns="">
          <p:graphicFrame>
            <p:nvGraphicFramePr>
              <p:cNvPr id="13" name="표 12"/>
              <p:cNvGraphicFramePr>
                <a:graphicFrameLocks noGrp="1"/>
              </p:cNvGraphicFramePr>
              <p:nvPr>
                <p:extLst>
                  <p:ext uri="{D42A27DB-BD31-4B8C-83A1-F6EECF244321}">
                    <p14:modId xmlns:p14="http://schemas.microsoft.com/office/powerpoint/2010/main" val="2092310328"/>
                  </p:ext>
                </p:extLst>
              </p:nvPr>
            </p:nvGraphicFramePr>
            <p:xfrm>
              <a:off x="1635819" y="4704107"/>
              <a:ext cx="6603999" cy="1533205"/>
            </p:xfrm>
            <a:graphic>
              <a:graphicData uri="http://schemas.openxmlformats.org/drawingml/2006/table">
                <a:tbl>
                  <a:tblPr firstRow="1" bandRow="1">
                    <a:tableStyleId>{5940675A-B579-460E-94D1-54222C63F5DA}</a:tableStyleId>
                  </a:tblPr>
                  <a:tblGrid>
                    <a:gridCol w="2201333">
                      <a:extLst>
                        <a:ext uri="{9D8B030D-6E8A-4147-A177-3AD203B41FA5}">
                          <a16:colId xmlns:a16="http://schemas.microsoft.com/office/drawing/2014/main" val="20000"/>
                        </a:ext>
                      </a:extLst>
                    </a:gridCol>
                    <a:gridCol w="2201333">
                      <a:extLst>
                        <a:ext uri="{9D8B030D-6E8A-4147-A177-3AD203B41FA5}">
                          <a16:colId xmlns:a16="http://schemas.microsoft.com/office/drawing/2014/main" val="20001"/>
                        </a:ext>
                      </a:extLst>
                    </a:gridCol>
                    <a:gridCol w="2201333">
                      <a:extLst>
                        <a:ext uri="{9D8B030D-6E8A-4147-A177-3AD203B41FA5}">
                          <a16:colId xmlns:a16="http://schemas.microsoft.com/office/drawing/2014/main" val="20002"/>
                        </a:ext>
                      </a:extLst>
                    </a:gridCol>
                  </a:tblGrid>
                  <a:tr h="304800">
                    <a:tc>
                      <a:txBody>
                        <a:bodyPr/>
                        <a:lstStyle/>
                        <a:p>
                          <a:pPr algn="ctr" latinLnBrk="1"/>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r>
                            <a:rPr lang="ko-KR" altLang="en-US" sz="1400" dirty="0" smtClean="0"/>
                            <a:t>상전압</a:t>
                          </a:r>
                          <a:r>
                            <a:rPr lang="en-US" altLang="ko-KR" sz="1400" dirty="0" smtClean="0"/>
                            <a:t>(</a:t>
                          </a:r>
                          <a:r>
                            <a:rPr lang="ko-KR" altLang="en-US" sz="1400" dirty="0" smtClean="0"/>
                            <a:t>기본파 최대</a:t>
                          </a:r>
                          <a:r>
                            <a:rPr lang="en-US" altLang="ko-KR" sz="1400" dirty="0" smtClean="0"/>
                            <a:t>)</a:t>
                          </a:r>
                          <a:endParaRPr lang="ko-KR" altLang="en-US" sz="1400" dirty="0">
                            <a:latin typeface="맑은 고딕" panose="020B0503020000020004" pitchFamily="50" charset="-127"/>
                            <a:ea typeface="맑은 고딕" panose="020B0503020000020004" pitchFamily="50" charset="-127"/>
                          </a:endParaRPr>
                        </a:p>
                      </a:txBody>
                      <a:tcPr/>
                    </a:tc>
                    <a:tc>
                      <a:txBody>
                        <a:bodyPr/>
                        <a:lstStyle/>
                        <a:p>
                          <a:pPr algn="ctr" latinLnBrk="1"/>
                          <a:r>
                            <a:rPr lang="ko-KR" altLang="en-US" sz="1400" dirty="0" smtClean="0"/>
                            <a:t>구형파 제어와의 비교</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0"/>
                      </a:ext>
                    </a:extLst>
                  </a:tr>
                  <a:tr h="399807">
                    <a:tc>
                      <a:txBody>
                        <a:bodyPr/>
                        <a:lstStyle/>
                        <a:p>
                          <a:pPr algn="ctr" latinLnBrk="1"/>
                          <a:r>
                            <a:rPr lang="en-US" altLang="ko-KR" sz="1400" dirty="0" smtClean="0"/>
                            <a:t>6-step</a:t>
                          </a:r>
                          <a:endParaRPr lang="ko-KR" altLang="en-US" sz="1400" dirty="0">
                            <a:latin typeface="맑은 고딕" panose="020B0503020000020004" pitchFamily="50" charset="-127"/>
                            <a:ea typeface="맑은 고딕" panose="020B0503020000020004" pitchFamily="50" charset="-127"/>
                          </a:endParaRPr>
                        </a:p>
                      </a:txBody>
                      <a:tcPr/>
                    </a:tc>
                    <a:tc>
                      <a:txBody>
                        <a:bodyPr/>
                        <a:lstStyle/>
                        <a:p>
                          <a:endParaRPr lang="ko-KR"/>
                        </a:p>
                      </a:txBody>
                      <a:tcPr>
                        <a:blipFill>
                          <a:blip r:embed="rId5"/>
                          <a:stretch>
                            <a:fillRect l="-100000" t="-78788" r="-100276" b="-210606"/>
                          </a:stretch>
                        </a:blipFill>
                      </a:tcPr>
                    </a:tc>
                    <a:tc>
                      <a:txBody>
                        <a:bodyPr/>
                        <a:lstStyle/>
                        <a:p>
                          <a:pPr algn="ctr" latinLnBrk="1"/>
                          <a:r>
                            <a:rPr lang="en-US" altLang="ko-KR" sz="1400" dirty="0" smtClean="0"/>
                            <a:t>100%</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1"/>
                      </a:ext>
                    </a:extLst>
                  </a:tr>
                  <a:tr h="397537">
                    <a:tc>
                      <a:txBody>
                        <a:bodyPr/>
                        <a:lstStyle/>
                        <a:p>
                          <a:pPr algn="ctr" latinLnBrk="1"/>
                          <a:r>
                            <a:rPr lang="en-US" altLang="ko-KR" sz="1400" dirty="0" smtClean="0"/>
                            <a:t>SPWM</a:t>
                          </a:r>
                          <a:endParaRPr lang="ko-KR" altLang="en-US" sz="1400" dirty="0">
                            <a:latin typeface="맑은 고딕" panose="020B0503020000020004" pitchFamily="50" charset="-127"/>
                            <a:ea typeface="맑은 고딕" panose="020B0503020000020004" pitchFamily="50" charset="-127"/>
                          </a:endParaRPr>
                        </a:p>
                      </a:txBody>
                      <a:tcPr/>
                    </a:tc>
                    <a:tc>
                      <a:txBody>
                        <a:bodyPr/>
                        <a:lstStyle/>
                        <a:p>
                          <a:endParaRPr lang="ko-KR"/>
                        </a:p>
                      </a:txBody>
                      <a:tcPr>
                        <a:blipFill>
                          <a:blip r:embed="rId5"/>
                          <a:stretch>
                            <a:fillRect l="-100000" t="-178788" r="-100276" b="-110606"/>
                          </a:stretch>
                        </a:blipFill>
                      </a:tcPr>
                    </a:tc>
                    <a:tc>
                      <a:txBody>
                        <a:bodyPr/>
                        <a:lstStyle/>
                        <a:p>
                          <a:pPr algn="ctr" latinLnBrk="1"/>
                          <a:r>
                            <a:rPr lang="en-US" altLang="ko-KR" sz="1400" dirty="0" smtClean="0"/>
                            <a:t>78.5%</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2"/>
                      </a:ext>
                    </a:extLst>
                  </a:tr>
                  <a:tr h="431061">
                    <a:tc>
                      <a:txBody>
                        <a:bodyPr/>
                        <a:lstStyle/>
                        <a:p>
                          <a:pPr algn="ctr" latinLnBrk="1"/>
                          <a:r>
                            <a:rPr lang="en-US" altLang="ko-KR" sz="1400" dirty="0" smtClean="0"/>
                            <a:t>SVPWM</a:t>
                          </a:r>
                          <a:endParaRPr lang="ko-KR" altLang="en-US" sz="1400" dirty="0">
                            <a:latin typeface="맑은 고딕" panose="020B0503020000020004" pitchFamily="50" charset="-127"/>
                            <a:ea typeface="맑은 고딕" panose="020B0503020000020004" pitchFamily="50" charset="-127"/>
                          </a:endParaRPr>
                        </a:p>
                      </a:txBody>
                      <a:tcPr/>
                    </a:tc>
                    <a:tc>
                      <a:txBody>
                        <a:bodyPr/>
                        <a:lstStyle/>
                        <a:p>
                          <a:endParaRPr lang="ko-KR"/>
                        </a:p>
                      </a:txBody>
                      <a:tcPr>
                        <a:blipFill>
                          <a:blip r:embed="rId5"/>
                          <a:stretch>
                            <a:fillRect l="-100000" t="-259155" r="-100276" b="-2817"/>
                          </a:stretch>
                        </a:blipFill>
                      </a:tcPr>
                    </a:tc>
                    <a:tc>
                      <a:txBody>
                        <a:bodyPr/>
                        <a:lstStyle/>
                        <a:p>
                          <a:pPr algn="ctr" latinLnBrk="1"/>
                          <a:r>
                            <a:rPr lang="en-US" altLang="ko-KR" sz="1400" dirty="0" smtClean="0"/>
                            <a:t>90.7%</a:t>
                          </a:r>
                          <a:endParaRPr lang="ko-KR" altLang="en-US" sz="14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val="10003"/>
                      </a:ext>
                    </a:extLst>
                  </a:tr>
                </a:tbl>
              </a:graphicData>
            </a:graphic>
          </p:graphicFrame>
        </mc:Fallback>
      </mc:AlternateContent>
      <p:sp>
        <p:nvSpPr>
          <p:cNvPr id="14" name="TextBox 13"/>
          <p:cNvSpPr txBox="1"/>
          <p:nvPr/>
        </p:nvSpPr>
        <p:spPr>
          <a:xfrm>
            <a:off x="1136576" y="4376137"/>
            <a:ext cx="360040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공간 전압 벡터 변조 방식에서의 </a:t>
            </a:r>
            <a:r>
              <a:rPr lang="ko-KR" altLang="en-US" sz="1200" b="0" baseline="0" dirty="0" err="1">
                <a:latin typeface="맑은 고딕" panose="020B0503020000020004" pitchFamily="50" charset="-127"/>
                <a:ea typeface="맑은 고딕" panose="020B0503020000020004" pitchFamily="50" charset="-127"/>
              </a:rPr>
              <a:t>극전압</a:t>
            </a:r>
            <a:r>
              <a:rPr lang="ko-KR" altLang="en-US" sz="1200" b="0" baseline="0" dirty="0">
                <a:latin typeface="맑은 고딕" panose="020B0503020000020004" pitchFamily="50" charset="-127"/>
                <a:ea typeface="맑은 고딕" panose="020B0503020000020004" pitchFamily="50" charset="-127"/>
              </a:rPr>
              <a:t> 파형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
        <p:nvSpPr>
          <p:cNvPr id="15" name="TextBox 14"/>
          <p:cNvSpPr txBox="1"/>
          <p:nvPr/>
        </p:nvSpPr>
        <p:spPr>
          <a:xfrm>
            <a:off x="4953000" y="4376137"/>
            <a:ext cx="4176464"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공간 전압 벡터 변조 방식에서 제어 가능한 전압 영역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0079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출력 전압</a:t>
            </a:r>
          </a:p>
          <a:p>
            <a:pPr lvl="2"/>
            <a:r>
              <a:rPr lang="ko-KR" altLang="en-US" dirty="0"/>
              <a:t>출력 가능한 전압 영역의 비교</a:t>
            </a:r>
          </a:p>
          <a:p>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31</a:t>
            </a:fld>
            <a:endParaRPr lang="ko-KR" altLang="en-US"/>
          </a:p>
        </p:txBody>
      </p:sp>
      <p:sp>
        <p:nvSpPr>
          <p:cNvPr id="10"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b="7151"/>
          <a:stretch/>
        </p:blipFill>
        <p:spPr>
          <a:xfrm>
            <a:off x="2523232" y="1834357"/>
            <a:ext cx="4829175" cy="3970908"/>
          </a:xfrm>
          <a:prstGeom prst="rect">
            <a:avLst/>
          </a:prstGeom>
        </p:spPr>
      </p:pic>
      <p:sp>
        <p:nvSpPr>
          <p:cNvPr id="13" name="TextBox 12"/>
          <p:cNvSpPr txBox="1"/>
          <p:nvPr/>
        </p:nvSpPr>
        <p:spPr>
          <a:xfrm>
            <a:off x="2864768" y="5744289"/>
            <a:ext cx="4176464"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변조 방식에 대한 출력 전압 영역의 비교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88928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en-US" altLang="ko-KR" dirty="0"/>
              <a:t>SPWM </a:t>
            </a:r>
            <a:r>
              <a:rPr lang="ko-KR" altLang="en-US" dirty="0"/>
              <a:t>기법과의 비교</a:t>
            </a:r>
          </a:p>
          <a:p>
            <a:endParaRPr lang="ko-KR" altLang="en-US" dirty="0"/>
          </a:p>
          <a:p>
            <a:endParaRPr lang="ko-KR" altLang="en-US" dirty="0"/>
          </a:p>
          <a:p>
            <a:endParaRPr lang="ko-KR" altLang="en-US" dirty="0"/>
          </a:p>
          <a:p>
            <a:endParaRPr lang="ko-KR" altLang="en-US" dirty="0"/>
          </a:p>
          <a:p>
            <a:endParaRPr lang="ko-KR" altLang="en-US" dirty="0"/>
          </a:p>
          <a:p>
            <a:endParaRPr lang="ko-KR" altLang="en-US" dirty="0"/>
          </a:p>
          <a:p>
            <a:endParaRPr lang="ko-KR" altLang="en-US" dirty="0"/>
          </a:p>
          <a:p>
            <a:pPr lvl="1"/>
            <a:r>
              <a:rPr lang="ko-KR" altLang="en-US" dirty="0"/>
              <a:t>단점</a:t>
            </a:r>
          </a:p>
          <a:p>
            <a:pPr lvl="2"/>
            <a:r>
              <a:rPr lang="ko-KR" altLang="en-US" dirty="0"/>
              <a:t>복잡한 삼각 함수의 계산 필요</a:t>
            </a:r>
          </a:p>
          <a:p>
            <a:pPr lvl="2"/>
            <a:r>
              <a:rPr lang="ko-KR" altLang="en-US" dirty="0"/>
              <a:t>복잡한 연산에 의한 많은 시간의 요구</a:t>
            </a:r>
          </a:p>
          <a:p>
            <a:pPr lvl="2"/>
            <a:r>
              <a:rPr lang="ko-KR" altLang="en-US" dirty="0"/>
              <a:t>삼각 함수 계산용 테이블 저장을 위한 큰 용량의 메모리 필요</a:t>
            </a:r>
          </a:p>
          <a:p>
            <a:pPr marL="476250" lvl="1" indent="0">
              <a:buNone/>
            </a:pPr>
            <a:r>
              <a:rPr lang="en-US" altLang="ko-KR" dirty="0"/>
              <a:t>※ </a:t>
            </a:r>
            <a:r>
              <a:rPr lang="ko-KR" altLang="en-US" dirty="0"/>
              <a:t>옵셋 전압을 이용한 전압 변조 방식으로 간단히 구현 가능</a:t>
            </a:r>
          </a:p>
          <a:p>
            <a:endParaRPr lang="en-US" altLang="ko-KR" dirty="0"/>
          </a:p>
          <a:p>
            <a:pPr lvl="3"/>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32</a:t>
            </a:fld>
            <a:endParaRPr lang="ko-KR" altLang="en-US"/>
          </a:p>
        </p:txBody>
      </p:sp>
      <p:sp>
        <p:nvSpPr>
          <p:cNvPr id="6"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6"/>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7" name="그림 16"/>
          <p:cNvPicPr>
            <a:picLocks noChangeAspect="1"/>
          </p:cNvPicPr>
          <p:nvPr/>
        </p:nvPicPr>
        <p:blipFill rotWithShape="1">
          <a:blip r:embed="rId2">
            <a:extLst>
              <a:ext uri="{28A0092B-C50C-407E-A947-70E740481C1C}">
                <a14:useLocalDpi xmlns:a14="http://schemas.microsoft.com/office/drawing/2010/main" val="0"/>
              </a:ext>
            </a:extLst>
          </a:blip>
          <a:srcRect b="6109"/>
          <a:stretch/>
        </p:blipFill>
        <p:spPr>
          <a:xfrm>
            <a:off x="2674145" y="1628801"/>
            <a:ext cx="4557711" cy="2088232"/>
          </a:xfrm>
          <a:prstGeom prst="rect">
            <a:avLst/>
          </a:prstGeom>
        </p:spPr>
      </p:pic>
      <p:sp>
        <p:nvSpPr>
          <p:cNvPr id="18" name="TextBox 17"/>
          <p:cNvSpPr txBox="1"/>
          <p:nvPr/>
        </p:nvSpPr>
        <p:spPr>
          <a:xfrm>
            <a:off x="2864768" y="3717033"/>
            <a:ext cx="4176464"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SPWM </a:t>
            </a:r>
            <a:r>
              <a:rPr lang="ko-KR" altLang="en-US" sz="1200" b="0" baseline="0" dirty="0">
                <a:latin typeface="맑은 고딕" panose="020B0503020000020004" pitchFamily="50" charset="-127"/>
                <a:ea typeface="맑은 고딕" panose="020B0503020000020004" pitchFamily="50" charset="-127"/>
              </a:rPr>
              <a:t>기법과 </a:t>
            </a:r>
            <a:r>
              <a:rPr lang="en-US" altLang="ko-KR" sz="1200" b="0" baseline="0" dirty="0">
                <a:latin typeface="맑은 고딕" panose="020B0503020000020004" pitchFamily="50" charset="-127"/>
                <a:ea typeface="맑은 고딕" panose="020B0503020000020004" pitchFamily="50" charset="-127"/>
              </a:rPr>
              <a:t>SVPWM </a:t>
            </a:r>
            <a:r>
              <a:rPr lang="ko-KR" altLang="en-US" sz="1200" b="0" baseline="0" dirty="0">
                <a:latin typeface="맑은 고딕" panose="020B0503020000020004" pitchFamily="50" charset="-127"/>
                <a:ea typeface="맑은 고딕" panose="020B0503020000020004" pitchFamily="50" charset="-127"/>
              </a:rPr>
              <a:t>기법의 특성 비교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7888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4" y="836712"/>
            <a:ext cx="8857679"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전압 벡터들의 인가 순서</a:t>
            </a:r>
          </a:p>
          <a:p>
            <a:pPr lvl="2"/>
            <a:r>
              <a:rPr lang="ko-KR" altLang="en-US" dirty="0"/>
              <a:t>영 전압 벡터를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0</a:t>
            </a:r>
            <a:r>
              <a:rPr lang="en-US" altLang="ko-KR" dirty="0">
                <a:latin typeface="Times New Roman" panose="02020603050405020304" pitchFamily="18" charset="0"/>
                <a:cs typeface="Times New Roman" panose="02020603050405020304" pitchFamily="18" charset="0"/>
              </a:rPr>
              <a:t>/2</a:t>
            </a:r>
            <a:r>
              <a:rPr lang="en-US" altLang="ko-KR" dirty="0"/>
              <a:t> </a:t>
            </a:r>
            <a:r>
              <a:rPr lang="ko-KR" altLang="en-US" dirty="0"/>
              <a:t>시간씩 유효 전압 벡터의 전</a:t>
            </a:r>
            <a:r>
              <a:rPr lang="en-US" altLang="ko-KR" dirty="0"/>
              <a:t>, </a:t>
            </a:r>
            <a:r>
              <a:rPr lang="ko-KR" altLang="en-US" dirty="0"/>
              <a:t>후에 배치</a:t>
            </a:r>
          </a:p>
          <a:p>
            <a:pPr lvl="2"/>
            <a:r>
              <a:rPr lang="ko-KR" altLang="en-US" dirty="0"/>
              <a:t>대칭 공간 벡터 전압 변조 방식</a:t>
            </a:r>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33</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b="9310"/>
          <a:stretch/>
        </p:blipFill>
        <p:spPr>
          <a:xfrm>
            <a:off x="3044788" y="2204865"/>
            <a:ext cx="3816424" cy="2952328"/>
          </a:xfrm>
          <a:prstGeom prst="rect">
            <a:avLst/>
          </a:prstGeom>
        </p:spPr>
      </p:pic>
      <p:sp>
        <p:nvSpPr>
          <p:cNvPr id="11" name="TextBox 10"/>
          <p:cNvSpPr txBox="1"/>
          <p:nvPr/>
        </p:nvSpPr>
        <p:spPr>
          <a:xfrm>
            <a:off x="2864768" y="5229200"/>
            <a:ext cx="4176464"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유효 벡터 및 영 벡터의 인가 과정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5414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전압 벡터들의 인가 순서</a:t>
            </a:r>
          </a:p>
          <a:p>
            <a:pPr lvl="2"/>
            <a:r>
              <a:rPr lang="ko-KR" altLang="en-US" dirty="0"/>
              <a:t>영 전압 벡터 </a:t>
            </a:r>
            <a:r>
              <a:rPr lang="ko-KR" altLang="en-US" dirty="0">
                <a:latin typeface="Times New Roman" panose="02020603050405020304" pitchFamily="18" charset="0"/>
                <a:cs typeface="Times New Roman" panose="02020603050405020304" pitchFamily="18" charset="0"/>
              </a:rPr>
              <a:t>𝑉</a:t>
            </a:r>
            <a:r>
              <a:rPr lang="en-US" altLang="ko-KR" baseline="-25000" dirty="0">
                <a:latin typeface="Times New Roman" panose="02020603050405020304" pitchFamily="18" charset="0"/>
                <a:cs typeface="Times New Roman" panose="02020603050405020304" pitchFamily="18" charset="0"/>
              </a:rPr>
              <a:t>0</a:t>
            </a:r>
            <a:r>
              <a:rPr lang="en-US" altLang="ko-KR" dirty="0"/>
              <a:t>, </a:t>
            </a:r>
            <a:r>
              <a:rPr lang="ko-KR" altLang="en-US" dirty="0">
                <a:latin typeface="Times New Roman" panose="02020603050405020304" pitchFamily="18" charset="0"/>
                <a:cs typeface="Times New Roman" panose="02020603050405020304" pitchFamily="18" charset="0"/>
              </a:rPr>
              <a:t>𝑉</a:t>
            </a:r>
            <a:r>
              <a:rPr lang="en-US" altLang="ko-KR" baseline="-25000" dirty="0">
                <a:latin typeface="Times New Roman" panose="02020603050405020304" pitchFamily="18" charset="0"/>
                <a:cs typeface="Times New Roman" panose="02020603050405020304" pitchFamily="18" charset="0"/>
              </a:rPr>
              <a:t>7</a:t>
            </a:r>
            <a:r>
              <a:rPr lang="ko-KR" altLang="en-US" dirty="0"/>
              <a:t>을 교대로 사용 → 스위칭 주파수 감소</a:t>
            </a:r>
          </a:p>
          <a:p>
            <a:pPr lvl="2"/>
            <a:r>
              <a:rPr lang="ko-KR" altLang="en-US" dirty="0"/>
              <a:t>두 변조 주기 동안</a:t>
            </a:r>
            <a:r>
              <a:rPr lang="en-US" altLang="ko-KR" dirty="0"/>
              <a:t>, ‘</a:t>
            </a:r>
            <a:r>
              <a:rPr lang="ko-KR" altLang="en-US" dirty="0"/>
              <a:t>스위치를 켜는 과정’ → ‘스위치를 끄는 과정’ 으로 인가</a:t>
            </a:r>
          </a:p>
          <a:p>
            <a:pPr lvl="2"/>
            <a:r>
              <a:rPr lang="ko-KR" altLang="en-US" dirty="0"/>
              <a:t>두 변조 주기 </a:t>
            </a:r>
            <a:r>
              <a:rPr lang="en-US" altLang="ko-KR" i="1" dirty="0" err="1">
                <a:latin typeface="Times New Roman" panose="02020603050405020304" pitchFamily="18" charset="0"/>
                <a:cs typeface="Times New Roman" panose="02020603050405020304" pitchFamily="18" charset="0"/>
              </a:rPr>
              <a:t>T</a:t>
            </a:r>
            <a:r>
              <a:rPr lang="en-US" altLang="ko-KR" i="1" baseline="-25000" dirty="0" err="1">
                <a:latin typeface="Times New Roman" panose="02020603050405020304" pitchFamily="18" charset="0"/>
                <a:cs typeface="Times New Roman" panose="02020603050405020304" pitchFamily="18" charset="0"/>
              </a:rPr>
              <a:t>s</a:t>
            </a:r>
            <a:r>
              <a:rPr lang="ko-KR" altLang="en-US" dirty="0"/>
              <a:t> </a:t>
            </a:r>
            <a:r>
              <a:rPr lang="en-US" altLang="ko-KR" dirty="0"/>
              <a:t>= </a:t>
            </a:r>
            <a:r>
              <a:rPr lang="ko-KR" altLang="en-US" dirty="0"/>
              <a:t>소자의 스위칭 한 주기</a:t>
            </a:r>
          </a:p>
          <a:p>
            <a:pPr lvl="2"/>
            <a:r>
              <a:rPr lang="ko-KR" altLang="en-US" dirty="0"/>
              <a:t>전압 변조 주기 </a:t>
            </a:r>
            <a:r>
              <a:rPr lang="en-US" altLang="ko-KR" i="1" dirty="0" err="1">
                <a:latin typeface="Times New Roman" panose="02020603050405020304" pitchFamily="18" charset="0"/>
                <a:cs typeface="Times New Roman" panose="02020603050405020304" pitchFamily="18" charset="0"/>
              </a:rPr>
              <a:t>T</a:t>
            </a:r>
            <a:r>
              <a:rPr lang="en-US" altLang="ko-KR" i="1" baseline="-25000" dirty="0" err="1">
                <a:latin typeface="Times New Roman" panose="02020603050405020304" pitchFamily="18" charset="0"/>
                <a:cs typeface="Times New Roman" panose="02020603050405020304" pitchFamily="18" charset="0"/>
              </a:rPr>
              <a:t>s</a:t>
            </a:r>
            <a:r>
              <a:rPr lang="ko-KR" altLang="en-US" dirty="0"/>
              <a:t> </a:t>
            </a:r>
            <a:r>
              <a:rPr lang="en-US" altLang="ko-KR" dirty="0"/>
              <a:t>= </a:t>
            </a:r>
            <a:r>
              <a:rPr lang="ko-KR" altLang="en-US" dirty="0"/>
              <a:t>전류 제어 주기</a:t>
            </a:r>
          </a:p>
          <a:p>
            <a:pPr lvl="2"/>
            <a:r>
              <a:rPr lang="ko-KR" altLang="en-US" dirty="0"/>
              <a:t>연속 전압 변조 방식 </a:t>
            </a:r>
            <a:r>
              <a:rPr lang="en-US" altLang="ko-KR" dirty="0"/>
              <a:t>(Continuous Voltage Modulation)</a:t>
            </a:r>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34</a:t>
            </a:fld>
            <a:endParaRPr lang="ko-KR" altLang="en-US"/>
          </a:p>
        </p:txBody>
      </p:sp>
      <p:sp>
        <p:nvSpPr>
          <p:cNvPr id="7" name="TextBox 6"/>
          <p:cNvSpPr txBox="1"/>
          <p:nvPr/>
        </p:nvSpPr>
        <p:spPr>
          <a:xfrm>
            <a:off x="3227120" y="5949280"/>
            <a:ext cx="3451760" cy="260597"/>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3</a:t>
            </a:r>
            <a:r>
              <a:rPr lang="ko-KR" altLang="en-US" sz="1200" b="0" baseline="0" dirty="0">
                <a:latin typeface="맑은 고딕" panose="020B0503020000020004" pitchFamily="50" charset="-127"/>
                <a:ea typeface="맑은 고딕" panose="020B0503020000020004" pitchFamily="50" charset="-127"/>
              </a:rPr>
              <a:t>상 전압 변조 방식에서의 스위칭 동작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b="8394"/>
          <a:stretch/>
        </p:blipFill>
        <p:spPr>
          <a:xfrm>
            <a:off x="2882999" y="2996953"/>
            <a:ext cx="4109641" cy="2952328"/>
          </a:xfrm>
          <a:prstGeom prst="rect">
            <a:avLst/>
          </a:prstGeom>
        </p:spPr>
      </p:pic>
    </p:spTree>
    <p:extLst>
      <p:ext uri="{BB962C8B-B14F-4D97-AF65-F5344CB8AC3E}">
        <p14:creationId xmlns:p14="http://schemas.microsoft.com/office/powerpoint/2010/main" val="666437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전압 벡터들의 인가 순서</a:t>
            </a:r>
          </a:p>
          <a:p>
            <a:pPr lvl="2"/>
            <a:r>
              <a:rPr lang="ko-KR" altLang="en-US" dirty="0"/>
              <a:t>연속 전압 변조 방식 </a:t>
            </a:r>
            <a:r>
              <a:rPr lang="en-US" altLang="ko-KR" dirty="0"/>
              <a:t>(Continuous Voltage Modulation)</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35</a:t>
            </a:fld>
            <a:endParaRPr lang="ko-KR" altLang="en-US"/>
          </a:p>
        </p:txBody>
      </p:sp>
      <p:sp>
        <p:nvSpPr>
          <p:cNvPr id="18" name="Rectangle 1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0" name="Rectangle 16"/>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Rectangle 1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4" name="Rectangle 20"/>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6" name="Rectangle 2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8" name="Rectangle 29"/>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0" name="Rectangle 31"/>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2" name="Rectangle 33"/>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4" name="Rectangle 3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6" name="Rectangle 37"/>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8" name="Rectangle 39"/>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40" name="Rectangle 41"/>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3" name="그림 42"/>
          <p:cNvPicPr>
            <a:picLocks noChangeAspect="1"/>
          </p:cNvPicPr>
          <p:nvPr/>
        </p:nvPicPr>
        <p:blipFill rotWithShape="1">
          <a:blip r:embed="rId2">
            <a:extLst>
              <a:ext uri="{28A0092B-C50C-407E-A947-70E740481C1C}">
                <a14:useLocalDpi xmlns:a14="http://schemas.microsoft.com/office/drawing/2010/main" val="0"/>
              </a:ext>
            </a:extLst>
          </a:blip>
          <a:srcRect b="5316"/>
          <a:stretch/>
        </p:blipFill>
        <p:spPr>
          <a:xfrm>
            <a:off x="2692785" y="1844825"/>
            <a:ext cx="4490070" cy="3960440"/>
          </a:xfrm>
          <a:prstGeom prst="rect">
            <a:avLst/>
          </a:prstGeom>
        </p:spPr>
      </p:pic>
      <p:sp>
        <p:nvSpPr>
          <p:cNvPr id="44" name="TextBox 43"/>
          <p:cNvSpPr txBox="1"/>
          <p:nvPr/>
        </p:nvSpPr>
        <p:spPr>
          <a:xfrm>
            <a:off x="3227120" y="5949280"/>
            <a:ext cx="345176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각 영역에서 스위칭 동작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76912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ko-KR" altLang="en-US" dirty="0"/>
              <a:t>게이팅</a:t>
            </a:r>
            <a:r>
              <a:rPr lang="en-US" altLang="ko-KR" dirty="0"/>
              <a:t>(Gating) </a:t>
            </a:r>
            <a:r>
              <a:rPr lang="ko-KR" altLang="en-US" dirty="0"/>
              <a:t>인가 시간의 계산</a:t>
            </a:r>
          </a:p>
          <a:p>
            <a:pPr lvl="2"/>
            <a:r>
              <a:rPr lang="ko-KR" altLang="en-US" dirty="0"/>
              <a:t>유효 벡터의 인가 시간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1</a:t>
            </a:r>
            <a:r>
              <a:rPr lang="en-US" altLang="ko-KR" dirty="0"/>
              <a:t>, </a:t>
            </a:r>
            <a:r>
              <a:rPr lang="ko-KR" altLang="en-US" dirty="0">
                <a:latin typeface="Times New Roman" panose="02020603050405020304" pitchFamily="18" charset="0"/>
                <a:cs typeface="Times New Roman" panose="02020603050405020304" pitchFamily="18" charset="0"/>
              </a:rPr>
              <a:t>𝑇</a:t>
            </a:r>
            <a:r>
              <a:rPr lang="en-US" altLang="ko-KR" baseline="-25000" dirty="0">
                <a:latin typeface="Times New Roman" panose="02020603050405020304" pitchFamily="18" charset="0"/>
                <a:cs typeface="Times New Roman" panose="02020603050405020304" pitchFamily="18" charset="0"/>
              </a:rPr>
              <a:t>2</a:t>
            </a:r>
            <a:r>
              <a:rPr lang="ko-KR" altLang="en-US" dirty="0"/>
              <a:t>는 실제 인버터 각 상 스위치의 </a:t>
            </a:r>
            <a:r>
              <a:rPr lang="en-US" altLang="ko-KR" dirty="0"/>
              <a:t>ON/OFF </a:t>
            </a:r>
            <a:r>
              <a:rPr lang="ko-KR" altLang="en-US" dirty="0"/>
              <a:t>전환 시간이 아님</a:t>
            </a:r>
          </a:p>
          <a:p>
            <a:pPr lvl="3"/>
            <a:endParaRPr lang="ko-KR" altLang="en-US"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36</a:t>
            </a:fld>
            <a:endParaRPr lang="ko-KR" altLang="en-US"/>
          </a:p>
        </p:txBody>
      </p:sp>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b="7870"/>
          <a:stretch/>
        </p:blipFill>
        <p:spPr>
          <a:xfrm>
            <a:off x="4857616" y="2001391"/>
            <a:ext cx="4284288" cy="3371825"/>
          </a:xfrm>
          <a:prstGeom prst="rect">
            <a:avLst/>
          </a:prstGeom>
        </p:spPr>
      </p:pic>
      <p:graphicFrame>
        <p:nvGraphicFramePr>
          <p:cNvPr id="7" name="개체 6"/>
          <p:cNvGraphicFramePr>
            <a:graphicFrameLocks noChangeAspect="1"/>
          </p:cNvGraphicFramePr>
          <p:nvPr>
            <p:extLst/>
          </p:nvPr>
        </p:nvGraphicFramePr>
        <p:xfrm>
          <a:off x="764096" y="2235696"/>
          <a:ext cx="3783013" cy="2057400"/>
        </p:xfrm>
        <a:graphic>
          <a:graphicData uri="http://schemas.openxmlformats.org/presentationml/2006/ole">
            <mc:AlternateContent xmlns:mc="http://schemas.openxmlformats.org/markup-compatibility/2006">
              <mc:Choice xmlns:v="urn:schemas-microsoft-com:vml" Requires="v">
                <p:oleObj spid="_x0000_s55301" name="Equation" r:id="rId4" imgW="2781000" imgH="1511280" progId="Equation.DSMT4">
                  <p:embed/>
                </p:oleObj>
              </mc:Choice>
              <mc:Fallback>
                <p:oleObj name="Equation" r:id="rId4" imgW="2781000" imgH="1511280" progId="Equation.DSMT4">
                  <p:embed/>
                  <p:pic>
                    <p:nvPicPr>
                      <p:cNvPr id="7" name="개체 6"/>
                      <p:cNvPicPr/>
                      <p:nvPr/>
                    </p:nvPicPr>
                    <p:blipFill>
                      <a:blip r:embed="rId5"/>
                      <a:stretch>
                        <a:fillRect/>
                      </a:stretch>
                    </p:blipFill>
                    <p:spPr>
                      <a:xfrm>
                        <a:off x="764096" y="2235696"/>
                        <a:ext cx="3783013" cy="2057400"/>
                      </a:xfrm>
                      <a:prstGeom prst="rect">
                        <a:avLst/>
                      </a:prstGeom>
                    </p:spPr>
                  </p:pic>
                </p:oleObj>
              </mc:Fallback>
            </mc:AlternateContent>
          </a:graphicData>
        </a:graphic>
      </p:graphicFrame>
      <p:sp>
        <p:nvSpPr>
          <p:cNvPr id="9" name="TextBox 8"/>
          <p:cNvSpPr txBox="1"/>
          <p:nvPr/>
        </p:nvSpPr>
        <p:spPr>
          <a:xfrm>
            <a:off x="5313040" y="5378896"/>
            <a:ext cx="345176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각 상의 게이팅 인가 시간 </a:t>
            </a:r>
            <a:r>
              <a:rPr lang="en-US" altLang="ko-KR" sz="1200" b="0" baseline="0" dirty="0">
                <a:latin typeface="맑은 고딕" panose="020B0503020000020004" pitchFamily="50" charset="-127"/>
                <a:ea typeface="맑은 고딕" panose="020B0503020000020004" pitchFamily="50" charset="-127"/>
              </a:rPr>
              <a:t>(</a:t>
            </a:r>
            <a:r>
              <a:rPr lang="ko-KR" altLang="en-US" sz="1200" b="0" baseline="0" dirty="0">
                <a:latin typeface="맑은 고딕" panose="020B0503020000020004" pitchFamily="50" charset="-127"/>
                <a:ea typeface="맑은 고딕" panose="020B0503020000020004" pitchFamily="50" charset="-127"/>
              </a:rPr>
              <a:t>영역 </a:t>
            </a:r>
            <a:r>
              <a:rPr lang="en-US" altLang="ko-KR" sz="1200" b="0" baseline="0" dirty="0">
                <a:latin typeface="맑은 고딕" panose="020B0503020000020004" pitchFamily="50" charset="-127"/>
                <a:ea typeface="맑은 고딕" panose="020B0503020000020004" pitchFamily="50" charset="-127"/>
              </a:rPr>
              <a:t>1)</a:t>
            </a:r>
            <a:r>
              <a:rPr lang="ko-KR" altLang="en-US" sz="1200" b="0" baseline="0" dirty="0">
                <a:latin typeface="맑은 고딕" panose="020B0503020000020004" pitchFamily="50" charset="-127"/>
                <a:ea typeface="맑은 고딕" panose="020B0503020000020004" pitchFamily="50" charset="-127"/>
              </a:rPr>
              <a:t>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21097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en-US" altLang="ko-KR" dirty="0"/>
              <a:t>3</a:t>
            </a:r>
            <a:r>
              <a:rPr lang="ko-KR" altLang="en-US" dirty="0"/>
              <a:t>레벨 인버터의 공간 벡터 변조 방식</a:t>
            </a:r>
            <a:endParaRPr lang="en-US" altLang="ko-KR" dirty="0"/>
          </a:p>
          <a:p>
            <a:pPr lvl="2"/>
            <a:r>
              <a:rPr lang="en-US" altLang="ko-KR" dirty="0"/>
              <a:t>3</a:t>
            </a:r>
            <a:r>
              <a:rPr lang="ko-KR" altLang="en-US" dirty="0"/>
              <a:t>레벨 공간 벡터 변조 방식은 </a:t>
            </a:r>
            <a:r>
              <a:rPr lang="ko-KR" altLang="en-US" dirty="0" err="1"/>
              <a:t>스위칭</a:t>
            </a:r>
            <a:r>
              <a:rPr lang="ko-KR" altLang="en-US" dirty="0"/>
              <a:t> 상태에 따라 총 </a:t>
            </a:r>
            <a:r>
              <a:rPr lang="en-US" altLang="ko-KR" dirty="0"/>
              <a:t>27</a:t>
            </a:r>
            <a:r>
              <a:rPr lang="ko-KR" altLang="en-US" dirty="0"/>
              <a:t>가지의 벡터가 존재</a:t>
            </a:r>
            <a:endParaRPr lang="en-US" altLang="ko-KR" dirty="0"/>
          </a:p>
          <a:p>
            <a:pPr lvl="2"/>
            <a:r>
              <a:rPr lang="ko-KR" altLang="en-US" dirty="0"/>
              <a:t>일반적인 방법으로 </a:t>
            </a:r>
            <a:r>
              <a:rPr lang="ko-KR" altLang="en-US" dirty="0" err="1"/>
              <a:t>벡터도를</a:t>
            </a:r>
            <a:r>
              <a:rPr lang="ko-KR" altLang="en-US" dirty="0"/>
              <a:t> 사용하여 지령 전압을 생성하려면 제로 벡터를 사용하는 경우의 수가 늘어나므로 </a:t>
            </a:r>
            <a:r>
              <a:rPr lang="ko-KR" altLang="en-US" dirty="0" err="1"/>
              <a:t>스위칭</a:t>
            </a:r>
            <a:r>
              <a:rPr lang="ko-KR" altLang="en-US" dirty="0"/>
              <a:t> 방법이 복잡</a:t>
            </a:r>
            <a:endParaRPr lang="en-US" altLang="ko-KR" dirty="0"/>
          </a:p>
          <a:p>
            <a:pPr lvl="2"/>
            <a:r>
              <a:rPr lang="ko-KR" altLang="en-US" dirty="0"/>
              <a:t>이를 보완하기 위해서 각 </a:t>
            </a:r>
            <a:r>
              <a:rPr lang="ko-KR" altLang="en-US" dirty="0" err="1"/>
              <a:t>섹터별로</a:t>
            </a:r>
            <a:r>
              <a:rPr lang="ko-KR" altLang="en-US" dirty="0"/>
              <a:t> 제로 벡터의 위치를 이동하여 </a:t>
            </a:r>
            <a:r>
              <a:rPr lang="en-US" altLang="ko-KR" dirty="0"/>
              <a:t>2</a:t>
            </a:r>
            <a:r>
              <a:rPr lang="ko-KR" altLang="en-US" dirty="0"/>
              <a:t>레벨 공간 벡터 변조 방식처럼 구현</a:t>
            </a:r>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37</a:t>
            </a:fld>
            <a:endParaRPr lang="ko-KR" altLang="en-US"/>
          </a:p>
        </p:txBody>
      </p:sp>
      <p:pic>
        <p:nvPicPr>
          <p:cNvPr id="6" name="그림 5"/>
          <p:cNvPicPr>
            <a:picLocks noChangeAspect="1"/>
          </p:cNvPicPr>
          <p:nvPr/>
        </p:nvPicPr>
        <p:blipFill>
          <a:blip r:embed="rId2"/>
          <a:stretch>
            <a:fillRect/>
          </a:stretch>
        </p:blipFill>
        <p:spPr>
          <a:xfrm>
            <a:off x="960687" y="3068960"/>
            <a:ext cx="3728788" cy="3142338"/>
          </a:xfrm>
          <a:prstGeom prst="rect">
            <a:avLst/>
          </a:prstGeom>
        </p:spPr>
      </p:pic>
      <p:pic>
        <p:nvPicPr>
          <p:cNvPr id="5" name="그림 4"/>
          <p:cNvPicPr>
            <a:picLocks noChangeAspect="1"/>
          </p:cNvPicPr>
          <p:nvPr/>
        </p:nvPicPr>
        <p:blipFill>
          <a:blip r:embed="rId3"/>
          <a:stretch>
            <a:fillRect/>
          </a:stretch>
        </p:blipFill>
        <p:spPr>
          <a:xfrm>
            <a:off x="5313040" y="3284984"/>
            <a:ext cx="3792825" cy="1066935"/>
          </a:xfrm>
          <a:prstGeom prst="rect">
            <a:avLst/>
          </a:prstGeom>
        </p:spPr>
      </p:pic>
      <p:pic>
        <p:nvPicPr>
          <p:cNvPr id="7" name="그림 6"/>
          <p:cNvPicPr>
            <a:picLocks noChangeAspect="1"/>
          </p:cNvPicPr>
          <p:nvPr/>
        </p:nvPicPr>
        <p:blipFill>
          <a:blip r:embed="rId4"/>
          <a:stretch>
            <a:fillRect/>
          </a:stretch>
        </p:blipFill>
        <p:spPr>
          <a:xfrm>
            <a:off x="5860039" y="4594313"/>
            <a:ext cx="2693361" cy="1066935"/>
          </a:xfrm>
          <a:prstGeom prst="rect">
            <a:avLst/>
          </a:prstGeom>
        </p:spPr>
      </p:pic>
    </p:spTree>
    <p:extLst>
      <p:ext uri="{BB962C8B-B14F-4D97-AF65-F5344CB8AC3E}">
        <p14:creationId xmlns:p14="http://schemas.microsoft.com/office/powerpoint/2010/main" val="2424012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2.2.2 </a:t>
            </a:r>
            <a:r>
              <a:rPr lang="ko-KR" altLang="en-US" dirty="0"/>
              <a:t>공간 벡터 변조 방식 </a:t>
            </a:r>
            <a:r>
              <a:rPr lang="en-US" altLang="ko-KR" dirty="0"/>
              <a:t>(Space Vector PWM, SVPWM)</a:t>
            </a:r>
          </a:p>
          <a:p>
            <a:pPr lvl="1"/>
            <a:r>
              <a:rPr lang="en-US" altLang="ko-KR" dirty="0"/>
              <a:t>3</a:t>
            </a:r>
            <a:r>
              <a:rPr lang="ko-KR" altLang="en-US" dirty="0"/>
              <a:t>레벨 인버터의 공간 벡터 변조 방식</a:t>
            </a:r>
            <a:endParaRPr lang="en-US" altLang="ko-KR" dirty="0"/>
          </a:p>
          <a:p>
            <a:pPr lvl="2"/>
            <a:r>
              <a:rPr lang="en-US" altLang="ko-KR" dirty="0"/>
              <a:t>3</a:t>
            </a:r>
            <a:r>
              <a:rPr lang="ko-KR" altLang="en-US" dirty="0"/>
              <a:t>레벨 공간 벡터 변조 방식은 </a:t>
            </a:r>
            <a:r>
              <a:rPr lang="ko-KR" altLang="en-US" dirty="0" err="1"/>
              <a:t>스위칭</a:t>
            </a:r>
            <a:r>
              <a:rPr lang="ko-KR" altLang="en-US" dirty="0"/>
              <a:t> 상태에 따라 총 </a:t>
            </a:r>
            <a:r>
              <a:rPr lang="en-US" altLang="ko-KR" dirty="0"/>
              <a:t>27</a:t>
            </a:r>
            <a:r>
              <a:rPr lang="ko-KR" altLang="en-US" dirty="0"/>
              <a:t>가지의 벡터가 존재</a:t>
            </a:r>
            <a:endParaRPr lang="en-US" altLang="ko-KR" dirty="0"/>
          </a:p>
          <a:p>
            <a:pPr lvl="2"/>
            <a:r>
              <a:rPr lang="ko-KR" altLang="en-US" dirty="0"/>
              <a:t>일반적인 방법으로 </a:t>
            </a:r>
            <a:r>
              <a:rPr lang="ko-KR" altLang="en-US" dirty="0" err="1"/>
              <a:t>벡터도를</a:t>
            </a:r>
            <a:r>
              <a:rPr lang="ko-KR" altLang="en-US" dirty="0"/>
              <a:t> 사용하여 지령 전압을 생성하려면 제로 벡터를 사용하는 경우의 수가 늘어나므로 </a:t>
            </a:r>
            <a:r>
              <a:rPr lang="ko-KR" altLang="en-US" dirty="0" err="1"/>
              <a:t>스위칭</a:t>
            </a:r>
            <a:r>
              <a:rPr lang="ko-KR" altLang="en-US" dirty="0"/>
              <a:t> 방법이 복잡</a:t>
            </a:r>
            <a:endParaRPr lang="en-US" altLang="ko-KR" dirty="0"/>
          </a:p>
          <a:p>
            <a:pPr lvl="2"/>
            <a:r>
              <a:rPr lang="ko-KR" altLang="en-US" dirty="0"/>
              <a:t>이를 보완하기 위해서 각 </a:t>
            </a:r>
            <a:r>
              <a:rPr lang="ko-KR" altLang="en-US" dirty="0" err="1"/>
              <a:t>섹터별로</a:t>
            </a:r>
            <a:r>
              <a:rPr lang="ko-KR" altLang="en-US" dirty="0"/>
              <a:t> 제로 벡터의 위치를 이동하여 </a:t>
            </a:r>
            <a:r>
              <a:rPr lang="en-US" altLang="ko-KR" dirty="0"/>
              <a:t>2</a:t>
            </a:r>
            <a:r>
              <a:rPr lang="ko-KR" altLang="en-US" dirty="0"/>
              <a:t>레벨 공간 벡터 변조 방식처럼 구현</a:t>
            </a:r>
            <a:endParaRPr lang="en-US" altLang="ko-KR" dirty="0"/>
          </a:p>
          <a:p>
            <a:pPr lvl="2"/>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38</a:t>
            </a:fld>
            <a:endParaRPr lang="ko-KR" altLang="en-US"/>
          </a:p>
        </p:txBody>
      </p:sp>
      <p:pic>
        <p:nvPicPr>
          <p:cNvPr id="6" name="그림 5"/>
          <p:cNvPicPr>
            <a:picLocks noChangeAspect="1"/>
          </p:cNvPicPr>
          <p:nvPr/>
        </p:nvPicPr>
        <p:blipFill>
          <a:blip r:embed="rId2"/>
          <a:stretch>
            <a:fillRect/>
          </a:stretch>
        </p:blipFill>
        <p:spPr>
          <a:xfrm>
            <a:off x="960687" y="3068960"/>
            <a:ext cx="3728788" cy="3142338"/>
          </a:xfrm>
          <a:prstGeom prst="rect">
            <a:avLst/>
          </a:prstGeom>
        </p:spPr>
      </p:pic>
      <p:pic>
        <p:nvPicPr>
          <p:cNvPr id="7" name="그림 6"/>
          <p:cNvPicPr>
            <a:picLocks noChangeAspect="1"/>
          </p:cNvPicPr>
          <p:nvPr/>
        </p:nvPicPr>
        <p:blipFill>
          <a:blip r:embed="rId3"/>
          <a:stretch>
            <a:fillRect/>
          </a:stretch>
        </p:blipFill>
        <p:spPr>
          <a:xfrm>
            <a:off x="5384092" y="4946320"/>
            <a:ext cx="3258967" cy="1290992"/>
          </a:xfrm>
          <a:prstGeom prst="rect">
            <a:avLst/>
          </a:prstGeom>
        </p:spPr>
      </p:pic>
      <p:pic>
        <p:nvPicPr>
          <p:cNvPr id="8" name="그림 7"/>
          <p:cNvPicPr>
            <a:picLocks noChangeAspect="1"/>
          </p:cNvPicPr>
          <p:nvPr/>
        </p:nvPicPr>
        <p:blipFill>
          <a:blip r:embed="rId4"/>
          <a:stretch>
            <a:fillRect/>
          </a:stretch>
        </p:blipFill>
        <p:spPr>
          <a:xfrm>
            <a:off x="5788716" y="2780928"/>
            <a:ext cx="2256223" cy="2012844"/>
          </a:xfrm>
          <a:prstGeom prst="rect">
            <a:avLst/>
          </a:prstGeom>
        </p:spPr>
      </p:pic>
    </p:spTree>
    <p:extLst>
      <p:ext uri="{BB962C8B-B14F-4D97-AF65-F5344CB8AC3E}">
        <p14:creationId xmlns:p14="http://schemas.microsoft.com/office/powerpoint/2010/main" val="391928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ko-KR" altLang="en-US" dirty="0"/>
              <a:t>개요</a:t>
            </a:r>
            <a:endParaRPr lang="en-US" altLang="ko-KR" dirty="0"/>
          </a:p>
          <a:p>
            <a:pPr lvl="1"/>
            <a:r>
              <a:rPr lang="ko-KR" altLang="en-US" dirty="0"/>
              <a:t>구조</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a:t>스위치 소자 </a:t>
            </a:r>
            <a:r>
              <a:rPr lang="ko-KR" altLang="en-US" dirty="0" err="1"/>
              <a:t>두개로</a:t>
            </a:r>
            <a:r>
              <a:rPr lang="ko-KR" altLang="en-US" dirty="0"/>
              <a:t> 한 쌍을 구성 </a:t>
            </a:r>
            <a:r>
              <a:rPr lang="en-US" altLang="ko-KR" dirty="0"/>
              <a:t>(Arm, Leg, Pole </a:t>
            </a:r>
            <a:r>
              <a:rPr lang="ko-KR" altLang="en-US" dirty="0"/>
              <a:t>이라 칭함</a:t>
            </a:r>
            <a:r>
              <a:rPr lang="en-US" altLang="ko-KR" dirty="0"/>
              <a:t>)</a:t>
            </a:r>
          </a:p>
          <a:p>
            <a:pPr lvl="2"/>
            <a:r>
              <a:rPr lang="ko-KR" altLang="en-US" dirty="0" err="1"/>
              <a:t>스위칭</a:t>
            </a:r>
            <a:r>
              <a:rPr lang="ko-KR" altLang="en-US" dirty="0"/>
              <a:t> 상태에 따라 입</a:t>
            </a:r>
            <a:r>
              <a:rPr lang="en-US" altLang="ko-KR" dirty="0"/>
              <a:t>,</a:t>
            </a:r>
            <a:r>
              <a:rPr lang="ko-KR" altLang="en-US" dirty="0"/>
              <a:t> 출력을 결정</a:t>
            </a:r>
            <a:endParaRPr lang="en-US" altLang="ko-KR" dirty="0"/>
          </a:p>
          <a:p>
            <a:pPr lvl="2"/>
            <a:r>
              <a:rPr lang="ko-KR" altLang="en-US" dirty="0"/>
              <a:t>단락 사고 방지를 위해 스위치 소자들은 상보적으로 동작</a:t>
            </a:r>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a:t>
            </a:fld>
            <a:endParaRPr lang="ko-KR" altLang="en-US"/>
          </a:p>
        </p:txBody>
      </p:sp>
      <p:grpSp>
        <p:nvGrpSpPr>
          <p:cNvPr id="9" name="그룹 8"/>
          <p:cNvGrpSpPr/>
          <p:nvPr/>
        </p:nvGrpSpPr>
        <p:grpSpPr>
          <a:xfrm>
            <a:off x="568848" y="2132856"/>
            <a:ext cx="4205276" cy="2051357"/>
            <a:chOff x="3091666" y="1844824"/>
            <a:chExt cx="4205276" cy="2051357"/>
          </a:xfrm>
        </p:grpSpPr>
        <p:pic>
          <p:nvPicPr>
            <p:cNvPr id="5" name="그림 4" descr="3.86.png"/>
            <p:cNvPicPr/>
            <p:nvPr/>
          </p:nvPicPr>
          <p:blipFill>
            <a:blip r:embed="rId2" cstate="print"/>
            <a:stretch>
              <a:fillRect/>
            </a:stretch>
          </p:blipFill>
          <p:spPr>
            <a:xfrm>
              <a:off x="3091666" y="1844824"/>
              <a:ext cx="4205267" cy="1728192"/>
            </a:xfrm>
            <a:prstGeom prst="rect">
              <a:avLst/>
            </a:prstGeom>
          </p:spPr>
        </p:pic>
        <p:sp>
          <p:nvSpPr>
            <p:cNvPr id="6" name="TextBox 5"/>
            <p:cNvSpPr txBox="1"/>
            <p:nvPr/>
          </p:nvSpPr>
          <p:spPr>
            <a:xfrm>
              <a:off x="3091666" y="3619182"/>
              <a:ext cx="4205276" cy="276999"/>
            </a:xfrm>
            <a:prstGeom prst="rect">
              <a:avLst/>
            </a:prstGeom>
            <a:noFill/>
          </p:spPr>
          <p:txBody>
            <a:bodyPr wrap="square" rtlCol="0">
              <a:spAutoFit/>
            </a:bodyPr>
            <a:lstStyle/>
            <a:p>
              <a:pPr algn="ctr" latinLnBrk="1"/>
              <a:r>
                <a:rPr lang="en-US" sz="1200" b="0" baseline="0" dirty="0">
                  <a:latin typeface="맑은 고딕" panose="020B0503020000020004" pitchFamily="50" charset="-127"/>
                  <a:ea typeface="맑은 고딕" panose="020B0503020000020004" pitchFamily="50" charset="-127"/>
                </a:rPr>
                <a:t>&lt; </a:t>
              </a:r>
              <a:r>
                <a:rPr lang="ko-KR" altLang="en-US" sz="1200" b="0" baseline="0" dirty="0" err="1">
                  <a:latin typeface="맑은 고딕" panose="020B0503020000020004" pitchFamily="50" charset="-127"/>
                  <a:ea typeface="맑은 고딕" panose="020B0503020000020004" pitchFamily="50" charset="-127"/>
                </a:rPr>
                <a:t>전압형</a:t>
              </a:r>
              <a:r>
                <a:rPr lang="ko-KR" altLang="en-US" sz="1200" b="0" baseline="0" dirty="0">
                  <a:latin typeface="맑은 고딕" panose="020B0503020000020004" pitchFamily="50" charset="-127"/>
                  <a:ea typeface="맑은 고딕" panose="020B0503020000020004" pitchFamily="50" charset="-127"/>
                </a:rPr>
                <a:t> 인버터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grpSp>
      <p:grpSp>
        <p:nvGrpSpPr>
          <p:cNvPr id="10" name="그룹 9"/>
          <p:cNvGrpSpPr/>
          <p:nvPr/>
        </p:nvGrpSpPr>
        <p:grpSpPr>
          <a:xfrm>
            <a:off x="5617322" y="2132856"/>
            <a:ext cx="3688080" cy="2126753"/>
            <a:chOff x="3350259" y="3938592"/>
            <a:chExt cx="3688080" cy="2126753"/>
          </a:xfrm>
        </p:grpSpPr>
        <p:pic>
          <p:nvPicPr>
            <p:cNvPr id="7" name="그림 6"/>
            <p:cNvPicPr/>
            <p:nvPr/>
          </p:nvPicPr>
          <p:blipFill>
            <a:blip r:embed="rId3" cstate="print">
              <a:extLst>
                <a:ext uri="{28A0092B-C50C-407E-A947-70E740481C1C}">
                  <a14:useLocalDpi xmlns:a14="http://schemas.microsoft.com/office/drawing/2010/main" val="0"/>
                </a:ext>
              </a:extLst>
            </a:blip>
            <a:stretch>
              <a:fillRect/>
            </a:stretch>
          </p:blipFill>
          <p:spPr>
            <a:xfrm>
              <a:off x="3350259" y="3938592"/>
              <a:ext cx="3688080" cy="1849755"/>
            </a:xfrm>
            <a:prstGeom prst="rect">
              <a:avLst/>
            </a:prstGeom>
          </p:spPr>
        </p:pic>
        <p:sp>
          <p:nvSpPr>
            <p:cNvPr id="8" name="TextBox 7"/>
            <p:cNvSpPr txBox="1"/>
            <p:nvPr/>
          </p:nvSpPr>
          <p:spPr>
            <a:xfrm>
              <a:off x="3350409" y="5788346"/>
              <a:ext cx="368793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err="1">
                  <a:latin typeface="맑은 고딕" panose="020B0503020000020004" pitchFamily="50" charset="-127"/>
                  <a:ea typeface="맑은 고딕" panose="020B0503020000020004" pitchFamily="50" charset="-127"/>
                </a:rPr>
                <a:t>전압형</a:t>
              </a:r>
              <a:r>
                <a:rPr lang="ko-KR" altLang="en-US" sz="1200" b="0" baseline="0" dirty="0">
                  <a:latin typeface="맑은 고딕" panose="020B0503020000020004" pitchFamily="50" charset="-127"/>
                  <a:ea typeface="맑은 고딕" panose="020B0503020000020004" pitchFamily="50" charset="-127"/>
                </a:rPr>
                <a:t> 인버터의 일반적인 구조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949739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lvl="1"/>
            <a:endParaRPr lang="en-US" altLang="ko-KR" sz="1600" dirty="0"/>
          </a:p>
          <a:p>
            <a:pPr marL="476250" lvl="1" indent="0">
              <a:buNone/>
            </a:pPr>
            <a:endParaRPr lang="en-US" altLang="ko-KR" sz="1600" dirty="0"/>
          </a:p>
          <a:p>
            <a:pPr marL="476250" lvl="1" indent="0">
              <a:buNone/>
            </a:pPr>
            <a:endParaRPr lang="en-US" altLang="ko-KR" sz="1600" dirty="0"/>
          </a:p>
          <a:p>
            <a:pPr lvl="1"/>
            <a:r>
              <a:rPr lang="ko-KR" altLang="en-US" dirty="0" err="1"/>
              <a:t>극전압</a:t>
            </a:r>
            <a:r>
              <a:rPr lang="ko-KR" altLang="en-US" dirty="0"/>
              <a:t> </a:t>
            </a:r>
            <a:r>
              <a:rPr lang="en-US" altLang="ko-KR" dirty="0"/>
              <a:t>: </a:t>
            </a:r>
            <a:r>
              <a:rPr lang="ko-KR" altLang="en-US" dirty="0"/>
              <a:t>스위치 상태를 결정</a:t>
            </a:r>
            <a:endParaRPr lang="en-US" altLang="ko-KR" dirty="0"/>
          </a:p>
          <a:p>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39</a:t>
            </a:fld>
            <a:endParaRPr lang="ko-KR" altLang="en-US"/>
          </a:p>
        </p:txBody>
      </p:sp>
      <p:sp>
        <p:nvSpPr>
          <p:cNvPr id="8"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b="8025"/>
          <a:stretch/>
        </p:blipFill>
        <p:spPr>
          <a:xfrm>
            <a:off x="2441712" y="1268761"/>
            <a:ext cx="5022577" cy="2376264"/>
          </a:xfrm>
          <a:prstGeom prst="rect">
            <a:avLst/>
          </a:prstGeom>
        </p:spPr>
      </p:pic>
      <p:sp>
        <p:nvSpPr>
          <p:cNvPr id="11" name="TextBox 10"/>
          <p:cNvSpPr txBox="1"/>
          <p:nvPr/>
        </p:nvSpPr>
        <p:spPr>
          <a:xfrm>
            <a:off x="3227120" y="3628862"/>
            <a:ext cx="345176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옵셋 전압을 이용한 전압 변조 방식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graphicFrame>
        <p:nvGraphicFramePr>
          <p:cNvPr id="12" name="개체 11"/>
          <p:cNvGraphicFramePr>
            <a:graphicFrameLocks noChangeAspect="1"/>
          </p:cNvGraphicFramePr>
          <p:nvPr>
            <p:extLst/>
          </p:nvPr>
        </p:nvGraphicFramePr>
        <p:xfrm>
          <a:off x="1352600" y="4490758"/>
          <a:ext cx="3825875" cy="1016000"/>
        </p:xfrm>
        <a:graphic>
          <a:graphicData uri="http://schemas.openxmlformats.org/presentationml/2006/ole">
            <mc:AlternateContent xmlns:mc="http://schemas.openxmlformats.org/markup-compatibility/2006">
              <mc:Choice xmlns:v="urn:schemas-microsoft-com:vml" Requires="v">
                <p:oleObj spid="_x0000_s56325" name="Equation" r:id="rId4" imgW="2628720" imgH="698400" progId="Equation.DSMT4">
                  <p:embed/>
                </p:oleObj>
              </mc:Choice>
              <mc:Fallback>
                <p:oleObj name="Equation" r:id="rId4" imgW="2628720" imgH="698400" progId="Equation.DSMT4">
                  <p:embed/>
                  <p:pic>
                    <p:nvPicPr>
                      <p:cNvPr id="12" name="개체 11"/>
                      <p:cNvPicPr/>
                      <p:nvPr/>
                    </p:nvPicPr>
                    <p:blipFill>
                      <a:blip r:embed="rId5"/>
                      <a:stretch>
                        <a:fillRect/>
                      </a:stretch>
                    </p:blipFill>
                    <p:spPr>
                      <a:xfrm>
                        <a:off x="1352600" y="4490758"/>
                        <a:ext cx="3825875" cy="1016000"/>
                      </a:xfrm>
                      <a:prstGeom prst="rect">
                        <a:avLst/>
                      </a:prstGeom>
                    </p:spPr>
                  </p:pic>
                </p:oleObj>
              </mc:Fallback>
            </mc:AlternateContent>
          </a:graphicData>
        </a:graphic>
      </p:graphicFrame>
      <p:pic>
        <p:nvPicPr>
          <p:cNvPr id="13" name="그림 12"/>
          <p:cNvPicPr>
            <a:picLocks noChangeAspect="1"/>
          </p:cNvPicPr>
          <p:nvPr/>
        </p:nvPicPr>
        <p:blipFill>
          <a:blip r:embed="rId6"/>
          <a:stretch>
            <a:fillRect/>
          </a:stretch>
        </p:blipFill>
        <p:spPr>
          <a:xfrm>
            <a:off x="5385048" y="4066598"/>
            <a:ext cx="3456384" cy="2026698"/>
          </a:xfrm>
          <a:prstGeom prst="rect">
            <a:avLst/>
          </a:prstGeom>
        </p:spPr>
      </p:pic>
    </p:spTree>
    <p:extLst>
      <p:ext uri="{BB962C8B-B14F-4D97-AF65-F5344CB8AC3E}">
        <p14:creationId xmlns:p14="http://schemas.microsoft.com/office/powerpoint/2010/main" val="2039553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en-US" altLang="ko-KR" dirty="0"/>
              <a:t>SPWM</a:t>
            </a:r>
          </a:p>
          <a:p>
            <a:pPr lvl="2"/>
            <a:r>
              <a:rPr lang="ko-KR" altLang="en-US" dirty="0" err="1"/>
              <a:t>극전압</a:t>
            </a:r>
            <a:r>
              <a:rPr lang="ko-KR" altLang="en-US" dirty="0"/>
              <a:t> 지령 </a:t>
            </a:r>
            <a:r>
              <a:rPr lang="en-US" altLang="ko-KR" dirty="0"/>
              <a:t>= </a:t>
            </a:r>
            <a:r>
              <a:rPr lang="ko-KR" altLang="en-US" dirty="0" err="1"/>
              <a:t>상전압</a:t>
            </a:r>
            <a:r>
              <a:rPr lang="ko-KR" altLang="en-US" dirty="0"/>
              <a:t> 지령</a:t>
            </a:r>
          </a:p>
          <a:p>
            <a:pPr lvl="2"/>
            <a:r>
              <a:rPr lang="ko-KR" altLang="en-US" dirty="0"/>
              <a:t>∴ 옵셋 전압 𝑉</a:t>
            </a:r>
            <a:r>
              <a:rPr lang="ko-KR" altLang="en-US" baseline="-25000" dirty="0"/>
              <a:t>𝑠𝑛</a:t>
            </a:r>
            <a:r>
              <a:rPr lang="en-US" altLang="ko-KR" dirty="0"/>
              <a:t>=0</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THPWM</a:t>
            </a:r>
          </a:p>
          <a:p>
            <a:pPr lvl="1"/>
            <a:r>
              <a:rPr lang="ko-KR" altLang="en-US" dirty="0"/>
              <a:t>옵셋 전압 𝑉</a:t>
            </a:r>
            <a:r>
              <a:rPr lang="ko-KR" altLang="en-US" baseline="-25000" dirty="0"/>
              <a:t>𝑠𝑛</a:t>
            </a:r>
            <a:r>
              <a:rPr lang="en-US" altLang="ko-KR" dirty="0"/>
              <a:t>=3</a:t>
            </a:r>
            <a:r>
              <a:rPr lang="ko-KR" altLang="en-US" dirty="0"/>
              <a:t>차 고조파 성분</a:t>
            </a:r>
          </a:p>
          <a:p>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40</a:t>
            </a:fld>
            <a:endParaRPr lang="ko-KR" altLang="en-US"/>
          </a:p>
        </p:txBody>
      </p:sp>
      <p:sp>
        <p:nvSpPr>
          <p:cNvPr id="6"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5"/>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b="9886"/>
          <a:stretch/>
        </p:blipFill>
        <p:spPr>
          <a:xfrm>
            <a:off x="1319840" y="2171755"/>
            <a:ext cx="7234570" cy="2625397"/>
          </a:xfrm>
          <a:prstGeom prst="rect">
            <a:avLst/>
          </a:prstGeom>
        </p:spPr>
      </p:pic>
      <p:sp>
        <p:nvSpPr>
          <p:cNvPr id="11" name="TextBox 10"/>
          <p:cNvSpPr txBox="1"/>
          <p:nvPr/>
        </p:nvSpPr>
        <p:spPr>
          <a:xfrm>
            <a:off x="3227120" y="4808185"/>
            <a:ext cx="345176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3</a:t>
            </a:r>
            <a:r>
              <a:rPr lang="ko-KR" altLang="en-US" sz="1200" b="0" baseline="0" dirty="0">
                <a:latin typeface="맑은 고딕" panose="020B0503020000020004" pitchFamily="50" charset="-127"/>
                <a:ea typeface="맑은 고딕" panose="020B0503020000020004" pitchFamily="50" charset="-127"/>
              </a:rPr>
              <a:t>상 전압형 인버터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31968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ko-KR" altLang="en-US" dirty="0"/>
                  <a:t>옵셋 전압 𝑉</a:t>
                </a:r>
                <a:r>
                  <a:rPr lang="ko-KR" altLang="en-US" baseline="-25000" dirty="0"/>
                  <a:t>𝑠𝑛</a:t>
                </a:r>
              </a:p>
              <a:p>
                <a:pPr lvl="2"/>
                <a:r>
                  <a:rPr lang="ko-KR" altLang="en-US" dirty="0"/>
                  <a:t>선간 전압</a:t>
                </a:r>
                <a:r>
                  <a:rPr lang="en-US" altLang="ko-KR" dirty="0"/>
                  <a:t>, </a:t>
                </a:r>
                <a:r>
                  <a:rPr lang="ko-KR" altLang="en-US" dirty="0" err="1"/>
                  <a:t>상전압에서</a:t>
                </a:r>
                <a:r>
                  <a:rPr lang="ko-KR" altLang="en-US" dirty="0"/>
                  <a:t> 제거 됨</a:t>
                </a:r>
              </a:p>
              <a:p>
                <a:pPr lvl="1"/>
                <a:endParaRPr lang="ko-KR" altLang="en-US" dirty="0"/>
              </a:p>
              <a:p>
                <a:pPr lvl="1"/>
                <a:endParaRPr lang="ko-KR" altLang="en-US" dirty="0"/>
              </a:p>
              <a:p>
                <a:pPr lvl="1"/>
                <a:endParaRPr lang="ko-KR" altLang="en-US" dirty="0"/>
              </a:p>
              <a:p>
                <a:pPr lvl="1"/>
                <a:endParaRPr lang="ko-KR" altLang="en-US" dirty="0"/>
              </a:p>
              <a:p>
                <a:pPr lvl="1"/>
                <a:r>
                  <a:rPr lang="ko-KR" altLang="en-US" dirty="0"/>
                  <a:t>옵셋 전압의 크기 제한</a:t>
                </a:r>
              </a:p>
              <a:p>
                <a:pPr lvl="2"/>
                <a:r>
                  <a:rPr lang="en-US" altLang="ko-KR" dirty="0"/>
                  <a:t>3</a:t>
                </a:r>
                <a:r>
                  <a:rPr lang="ko-KR" altLang="en-US" dirty="0"/>
                  <a:t>상의 </a:t>
                </a:r>
                <a:r>
                  <a:rPr lang="ko-KR" altLang="en-US" dirty="0" err="1"/>
                  <a:t>극전압</a:t>
                </a:r>
                <a:r>
                  <a:rPr lang="ko-KR" altLang="en-US" dirty="0"/>
                  <a:t> </a:t>
                </a:r>
                <a:r>
                  <a:rPr lang="ko-KR" altLang="en-US" dirty="0" err="1"/>
                  <a:t>지령치</a:t>
                </a:r>
                <a:r>
                  <a:rPr lang="ko-KR" altLang="en-US" dirty="0"/>
                  <a:t> </a:t>
                </a:r>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𝑎𝑛</m:t>
                        </m:r>
                      </m:sub>
                      <m:sup>
                        <m:r>
                          <a:rPr lang="en-US" altLang="ko-KR" i="1">
                            <a:latin typeface="Cambria Math" panose="02040503050406030204" pitchFamily="18" charset="0"/>
                          </a:rPr>
                          <m:t>∗</m:t>
                        </m:r>
                      </m:sup>
                    </m:sSubSup>
                  </m:oMath>
                </a14:m>
                <a:r>
                  <a:rPr lang="en-US" altLang="ko-KR" dirty="0"/>
                  <a:t>, </a:t>
                </a:r>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𝑏𝑛</m:t>
                        </m:r>
                      </m:sub>
                      <m:sup>
                        <m:r>
                          <a:rPr lang="en-US" altLang="ko-KR" i="1">
                            <a:latin typeface="Cambria Math" panose="02040503050406030204" pitchFamily="18" charset="0"/>
                          </a:rPr>
                          <m:t>∗</m:t>
                        </m:r>
                      </m:sup>
                    </m:sSubSup>
                  </m:oMath>
                </a14:m>
                <a:r>
                  <a:rPr lang="en-US" altLang="ko-KR" dirty="0"/>
                  <a:t>, </a:t>
                </a:r>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𝑐𝑛</m:t>
                        </m:r>
                      </m:sub>
                      <m:sup>
                        <m:r>
                          <a:rPr lang="en-US" altLang="ko-KR" i="1">
                            <a:latin typeface="Cambria Math" panose="02040503050406030204" pitchFamily="18" charset="0"/>
                          </a:rPr>
                          <m:t>∗</m:t>
                        </m:r>
                      </m:sup>
                    </m:sSubSup>
                  </m:oMath>
                </a14:m>
                <a:r>
                  <a:rPr lang="ko-KR" altLang="en-US" dirty="0"/>
                  <a:t>의 크기 제한</a:t>
                </a:r>
              </a:p>
              <a:p>
                <a:pPr lvl="1"/>
                <a:endParaRPr lang="ko-KR" altLang="en-US" dirty="0"/>
              </a:p>
              <a:p>
                <a:pPr lvl="1"/>
                <a:endParaRPr lang="ko-KR" altLang="en-US" dirty="0"/>
              </a:p>
              <a:p>
                <a:pPr lvl="1"/>
                <a:endParaRPr lang="ko-KR" altLang="en-US" dirty="0"/>
              </a:p>
              <a:p>
                <a:pPr lvl="2"/>
                <a:r>
                  <a:rPr lang="ko-KR" altLang="en-US" dirty="0"/>
                  <a:t>옵셋 전압의 범위</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3"/>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41</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2" name="개체 11"/>
          <p:cNvGraphicFramePr>
            <a:graphicFrameLocks noChangeAspect="1"/>
          </p:cNvGraphicFramePr>
          <p:nvPr>
            <p:extLst/>
          </p:nvPr>
        </p:nvGraphicFramePr>
        <p:xfrm>
          <a:off x="1352600" y="1916832"/>
          <a:ext cx="2273300" cy="996950"/>
        </p:xfrm>
        <a:graphic>
          <a:graphicData uri="http://schemas.openxmlformats.org/presentationml/2006/ole">
            <mc:AlternateContent xmlns:mc="http://schemas.openxmlformats.org/markup-compatibility/2006">
              <mc:Choice xmlns:v="urn:schemas-microsoft-com:vml" Requires="v">
                <p:oleObj spid="_x0000_s57355" name="Equation" r:id="rId4" imgW="1562040" imgH="685800" progId="Equation.DSMT4">
                  <p:embed/>
                </p:oleObj>
              </mc:Choice>
              <mc:Fallback>
                <p:oleObj name="Equation" r:id="rId4" imgW="1562040" imgH="685800" progId="Equation.DSMT4">
                  <p:embed/>
                  <p:pic>
                    <p:nvPicPr>
                      <p:cNvPr id="12" name="개체 11"/>
                      <p:cNvPicPr/>
                      <p:nvPr/>
                    </p:nvPicPr>
                    <p:blipFill>
                      <a:blip r:embed="rId5"/>
                      <a:stretch>
                        <a:fillRect/>
                      </a:stretch>
                    </p:blipFill>
                    <p:spPr>
                      <a:xfrm>
                        <a:off x="1352600" y="1916832"/>
                        <a:ext cx="2273300" cy="996950"/>
                      </a:xfrm>
                      <a:prstGeom prst="rect">
                        <a:avLst/>
                      </a:prstGeom>
                    </p:spPr>
                  </p:pic>
                </p:oleObj>
              </mc:Fallback>
            </mc:AlternateContent>
          </a:graphicData>
        </a:graphic>
      </p:graphicFrame>
      <p:graphicFrame>
        <p:nvGraphicFramePr>
          <p:cNvPr id="13" name="개체 12"/>
          <p:cNvGraphicFramePr>
            <a:graphicFrameLocks noChangeAspect="1"/>
          </p:cNvGraphicFramePr>
          <p:nvPr>
            <p:extLst/>
          </p:nvPr>
        </p:nvGraphicFramePr>
        <p:xfrm>
          <a:off x="1352600" y="3864025"/>
          <a:ext cx="2328862" cy="573087"/>
        </p:xfrm>
        <a:graphic>
          <a:graphicData uri="http://schemas.openxmlformats.org/presentationml/2006/ole">
            <mc:AlternateContent xmlns:mc="http://schemas.openxmlformats.org/markup-compatibility/2006">
              <mc:Choice xmlns:v="urn:schemas-microsoft-com:vml" Requires="v">
                <p:oleObj spid="_x0000_s57356" name="Equation" r:id="rId6" imgW="1600200" imgH="393480" progId="Equation.DSMT4">
                  <p:embed/>
                </p:oleObj>
              </mc:Choice>
              <mc:Fallback>
                <p:oleObj name="Equation" r:id="rId6" imgW="1600200" imgH="393480" progId="Equation.DSMT4">
                  <p:embed/>
                  <p:pic>
                    <p:nvPicPr>
                      <p:cNvPr id="13" name="개체 12"/>
                      <p:cNvPicPr/>
                      <p:nvPr/>
                    </p:nvPicPr>
                    <p:blipFill>
                      <a:blip r:embed="rId7"/>
                      <a:stretch>
                        <a:fillRect/>
                      </a:stretch>
                    </p:blipFill>
                    <p:spPr>
                      <a:xfrm>
                        <a:off x="1352600" y="3864025"/>
                        <a:ext cx="2328862" cy="573087"/>
                      </a:xfrm>
                      <a:prstGeom prst="rect">
                        <a:avLst/>
                      </a:prstGeom>
                    </p:spPr>
                  </p:pic>
                </p:oleObj>
              </mc:Fallback>
            </mc:AlternateContent>
          </a:graphicData>
        </a:graphic>
      </p:graphicFrame>
      <p:graphicFrame>
        <p:nvGraphicFramePr>
          <p:cNvPr id="14" name="개체 13"/>
          <p:cNvGraphicFramePr>
            <a:graphicFrameLocks noChangeAspect="1"/>
          </p:cNvGraphicFramePr>
          <p:nvPr>
            <p:extLst/>
          </p:nvPr>
        </p:nvGraphicFramePr>
        <p:xfrm>
          <a:off x="1352600" y="5160168"/>
          <a:ext cx="7261225" cy="573088"/>
        </p:xfrm>
        <a:graphic>
          <a:graphicData uri="http://schemas.openxmlformats.org/presentationml/2006/ole">
            <mc:AlternateContent xmlns:mc="http://schemas.openxmlformats.org/markup-compatibility/2006">
              <mc:Choice xmlns:v="urn:schemas-microsoft-com:vml" Requires="v">
                <p:oleObj spid="_x0000_s57357" name="Equation" r:id="rId8" imgW="4991040" imgH="393480" progId="Equation.DSMT4">
                  <p:embed/>
                </p:oleObj>
              </mc:Choice>
              <mc:Fallback>
                <p:oleObj name="Equation" r:id="rId8" imgW="4991040" imgH="393480" progId="Equation.DSMT4">
                  <p:embed/>
                  <p:pic>
                    <p:nvPicPr>
                      <p:cNvPr id="14" name="개체 13"/>
                      <p:cNvPicPr/>
                      <p:nvPr/>
                    </p:nvPicPr>
                    <p:blipFill>
                      <a:blip r:embed="rId9"/>
                      <a:stretch>
                        <a:fillRect/>
                      </a:stretch>
                    </p:blipFill>
                    <p:spPr>
                      <a:xfrm>
                        <a:off x="1352600" y="5160168"/>
                        <a:ext cx="7261225" cy="573088"/>
                      </a:xfrm>
                      <a:prstGeom prst="rect">
                        <a:avLst/>
                      </a:prstGeom>
                    </p:spPr>
                  </p:pic>
                </p:oleObj>
              </mc:Fallback>
            </mc:AlternateContent>
          </a:graphicData>
        </a:graphic>
      </p:graphicFrame>
    </p:spTree>
    <p:extLst>
      <p:ext uri="{BB962C8B-B14F-4D97-AF65-F5344CB8AC3E}">
        <p14:creationId xmlns:p14="http://schemas.microsoft.com/office/powerpoint/2010/main" val="3870365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ko-KR" altLang="en-US" dirty="0"/>
                  <a:t>옵셋 전압을 이용한 삼각파 비교 전압 변조 방식으로 구현한 </a:t>
                </a:r>
                <a:r>
                  <a:rPr lang="en-US" altLang="ko-KR" dirty="0"/>
                  <a:t>SVPWM</a:t>
                </a:r>
              </a:p>
              <a:p>
                <a:pPr lvl="2"/>
                <a:r>
                  <a:rPr lang="ko-KR" altLang="en-US" dirty="0" err="1"/>
                  <a:t>유효벡터는</a:t>
                </a:r>
                <a:r>
                  <a:rPr lang="ko-KR" altLang="en-US" dirty="0"/>
                  <a:t> 변조 주기 내의 </a:t>
                </a:r>
                <a:r>
                  <a:rPr lang="ko-KR" altLang="en-US" dirty="0" err="1"/>
                  <a:t>정중앙에</a:t>
                </a:r>
                <a:r>
                  <a:rPr lang="ko-KR" altLang="en-US" dirty="0"/>
                  <a:t> 위치</a:t>
                </a:r>
              </a:p>
              <a:p>
                <a:pPr lvl="2"/>
                <a:r>
                  <a:rPr lang="ko-KR" altLang="en-US" dirty="0"/>
                  <a:t>삼각파 비교 전압 변조 방식에서</a:t>
                </a:r>
                <a:r>
                  <a:rPr lang="en-US" altLang="ko-KR" dirty="0"/>
                  <a:t>,</a:t>
                </a:r>
                <a:br>
                  <a:rPr lang="en-US" altLang="ko-KR" dirty="0"/>
                </a:br>
                <a14:m>
                  <m:oMath xmlns:m="http://schemas.openxmlformats.org/officeDocument/2006/math">
                    <m:d>
                      <m:dPr>
                        <m:begChr m:val="|"/>
                        <m:endChr m:val="|"/>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𝑚𝑎𝑥</m:t>
                            </m:r>
                          </m:sub>
                          <m:sup>
                            <m:r>
                              <a:rPr lang="en-US" altLang="ko-KR" i="1">
                                <a:latin typeface="Cambria Math" panose="02040503050406030204" pitchFamily="18" charset="0"/>
                              </a:rPr>
                              <m:t>∗</m:t>
                            </m:r>
                          </m:sup>
                        </m:sSubSup>
                      </m:e>
                    </m:d>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𝑚𝑖𝑛</m:t>
                            </m:r>
                          </m:sub>
                          <m:sup>
                            <m:r>
                              <a:rPr lang="en-US" altLang="ko-KR" i="1">
                                <a:latin typeface="Cambria Math" panose="02040503050406030204" pitchFamily="18" charset="0"/>
                              </a:rPr>
                              <m:t>∗</m:t>
                            </m:r>
                          </m:sup>
                        </m:sSubSup>
                      </m:e>
                    </m:d>
                  </m:oMath>
                </a14:m>
                <a:r>
                  <a:rPr lang="en-US" altLang="ko-KR" dirty="0"/>
                  <a:t> </a:t>
                </a:r>
                <a:r>
                  <a:rPr lang="ko-KR" altLang="en-US" dirty="0"/>
                  <a:t>일 경우 또한 유효 전압 벡터는</a:t>
                </a:r>
                <a:br>
                  <a:rPr lang="ko-KR" altLang="en-US" dirty="0"/>
                </a:br>
                <a:r>
                  <a:rPr lang="ko-KR" altLang="en-US" dirty="0"/>
                  <a:t>전압 변조 주기 내에 </a:t>
                </a:r>
                <a:r>
                  <a:rPr lang="ko-KR" altLang="en-US" dirty="0" err="1"/>
                  <a:t>정중앙에</a:t>
                </a:r>
                <a:r>
                  <a:rPr lang="ko-KR" altLang="en-US" dirty="0"/>
                  <a:t> 위치</a:t>
                </a:r>
              </a:p>
              <a:p>
                <a:pPr marL="862013" lvl="2" indent="0">
                  <a:buNone/>
                </a:pPr>
                <a:br>
                  <a:rPr lang="ko-KR" altLang="en-US" dirty="0"/>
                </a:br>
                <a:r>
                  <a:rPr lang="ko-KR" altLang="en-US" dirty="0"/>
                  <a:t>→ </a:t>
                </a:r>
                <a14:m>
                  <m:oMath xmlns:m="http://schemas.openxmlformats.org/officeDocument/2006/math">
                    <m:d>
                      <m:dPr>
                        <m:begChr m:val="|"/>
                        <m:endChr m:val="|"/>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𝑚𝑎𝑥</m:t>
                            </m:r>
                          </m:sub>
                          <m:sup>
                            <m:r>
                              <a:rPr lang="en-US" altLang="ko-KR" i="1">
                                <a:latin typeface="Cambria Math" panose="02040503050406030204" pitchFamily="18" charset="0"/>
                              </a:rPr>
                              <m:t>∗</m:t>
                            </m:r>
                          </m:sup>
                        </m:sSubSup>
                      </m:e>
                    </m:d>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𝑉</m:t>
                            </m:r>
                          </m:e>
                          <m:sub>
                            <m:r>
                              <a:rPr lang="en-US" altLang="ko-KR" i="1">
                                <a:latin typeface="Cambria Math" panose="02040503050406030204" pitchFamily="18" charset="0"/>
                              </a:rPr>
                              <m:t>𝑚𝑖𝑛</m:t>
                            </m:r>
                          </m:sub>
                          <m:sup>
                            <m:r>
                              <a:rPr lang="en-US" altLang="ko-KR" i="1">
                                <a:latin typeface="Cambria Math" panose="02040503050406030204" pitchFamily="18" charset="0"/>
                              </a:rPr>
                              <m:t>∗</m:t>
                            </m:r>
                          </m:sup>
                        </m:sSubSup>
                      </m:e>
                    </m:d>
                  </m:oMath>
                </a14:m>
                <a:r>
                  <a:rPr lang="ko-KR" altLang="en-US" dirty="0"/>
                  <a:t>이 되도록 옵셋 전압 설정</a:t>
                </a:r>
              </a:p>
              <a:p>
                <a:pPr lvl="2"/>
                <a:endParaRPr lang="ko-KR" altLang="en-US" dirty="0"/>
              </a:p>
              <a:p>
                <a:pPr lvl="2"/>
                <a:endParaRPr lang="ko-KR" altLang="en-US" dirty="0"/>
              </a:p>
              <a:p>
                <a:pPr lvl="2"/>
                <a:endParaRPr lang="ko-KR" altLang="en-US" dirty="0"/>
              </a:p>
              <a:p>
                <a:pPr lvl="2"/>
                <a:endParaRPr lang="ko-KR" altLang="en-US" dirty="0"/>
              </a:p>
              <a:p>
                <a:pPr lvl="2"/>
                <a:r>
                  <a:rPr lang="en-US" altLang="ko-KR" dirty="0"/>
                  <a:t>SVPWM</a:t>
                </a:r>
                <a:br>
                  <a:rPr lang="en-US" altLang="ko-KR" dirty="0"/>
                </a:br>
                <a:r>
                  <a:rPr lang="en-US" altLang="ko-KR" dirty="0"/>
                  <a:t>= 3</a:t>
                </a:r>
                <a:r>
                  <a:rPr lang="ko-KR" altLang="en-US" dirty="0"/>
                  <a:t>차 고조파 성분의 옵셋 전압이 더해진</a:t>
                </a:r>
                <a:br>
                  <a:rPr lang="ko-KR" altLang="en-US" dirty="0"/>
                </a:br>
                <a:r>
                  <a:rPr lang="ko-KR" altLang="en-US" dirty="0"/>
                  <a:t> </a:t>
                </a:r>
                <a:r>
                  <a:rPr lang="ko-KR" altLang="en-US" dirty="0" err="1"/>
                  <a:t>극전압</a:t>
                </a:r>
                <a:r>
                  <a:rPr lang="ko-KR" altLang="en-US" dirty="0"/>
                  <a:t> 지령을 갖는 삼각파 비교 전압 변조</a:t>
                </a:r>
              </a:p>
              <a:p>
                <a:pPr lvl="2"/>
                <a:endParaRPr lang="ko-KR" altLang="en-US" dirty="0"/>
              </a:p>
              <a:p>
                <a:pPr lvl="2"/>
                <a:r>
                  <a:rPr lang="en-US" altLang="ko-KR" dirty="0"/>
                  <a:t>※ </a:t>
                </a:r>
                <a:r>
                  <a:rPr lang="ko-KR" altLang="en-US" dirty="0"/>
                  <a:t>옵셋 전압</a:t>
                </a:r>
                <a:r>
                  <a:rPr lang="en-US" altLang="ko-KR" dirty="0"/>
                  <a:t>(3</a:t>
                </a:r>
                <a:r>
                  <a:rPr lang="ko-KR" altLang="en-US" dirty="0"/>
                  <a:t>차 고조파</a:t>
                </a:r>
                <a:r>
                  <a:rPr lang="en-US" altLang="ko-KR" dirty="0"/>
                  <a:t>)</a:t>
                </a:r>
                <a:r>
                  <a:rPr lang="ko-KR" altLang="en-US" dirty="0"/>
                  <a:t>성분은 선간 전압과 </a:t>
                </a:r>
                <a:r>
                  <a:rPr lang="ko-KR" altLang="en-US" dirty="0" err="1"/>
                  <a:t>상전압에는</a:t>
                </a:r>
                <a:r>
                  <a:rPr lang="ko-KR" altLang="en-US" dirty="0"/>
                  <a:t> 나타나지 않음</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3"/>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42</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b="6819"/>
          <a:stretch/>
        </p:blipFill>
        <p:spPr>
          <a:xfrm>
            <a:off x="6037593" y="1916832"/>
            <a:ext cx="3868407" cy="2952328"/>
          </a:xfrm>
          <a:prstGeom prst="rect">
            <a:avLst/>
          </a:prstGeom>
        </p:spPr>
      </p:pic>
      <p:graphicFrame>
        <p:nvGraphicFramePr>
          <p:cNvPr id="15" name="개체 14"/>
          <p:cNvGraphicFramePr>
            <a:graphicFrameLocks noChangeAspect="1"/>
          </p:cNvGraphicFramePr>
          <p:nvPr>
            <p:extLst/>
          </p:nvPr>
        </p:nvGraphicFramePr>
        <p:xfrm>
          <a:off x="1352600" y="3259063"/>
          <a:ext cx="2162175" cy="962025"/>
        </p:xfrm>
        <a:graphic>
          <a:graphicData uri="http://schemas.openxmlformats.org/presentationml/2006/ole">
            <mc:AlternateContent xmlns:mc="http://schemas.openxmlformats.org/markup-compatibility/2006">
              <mc:Choice xmlns:v="urn:schemas-microsoft-com:vml" Requires="v">
                <p:oleObj spid="_x0000_s58373" name="Equation" r:id="rId5" imgW="1485720" imgH="660240" progId="Equation.DSMT4">
                  <p:embed/>
                </p:oleObj>
              </mc:Choice>
              <mc:Fallback>
                <p:oleObj name="Equation" r:id="rId5" imgW="1485720" imgH="660240" progId="Equation.DSMT4">
                  <p:embed/>
                  <p:pic>
                    <p:nvPicPr>
                      <p:cNvPr id="15" name="개체 14"/>
                      <p:cNvPicPr/>
                      <p:nvPr/>
                    </p:nvPicPr>
                    <p:blipFill>
                      <a:blip r:embed="rId6"/>
                      <a:stretch>
                        <a:fillRect/>
                      </a:stretch>
                    </p:blipFill>
                    <p:spPr>
                      <a:xfrm>
                        <a:off x="1352600" y="3259063"/>
                        <a:ext cx="2162175" cy="962025"/>
                      </a:xfrm>
                      <a:prstGeom prst="rect">
                        <a:avLst/>
                      </a:prstGeom>
                    </p:spPr>
                  </p:pic>
                </p:oleObj>
              </mc:Fallback>
            </mc:AlternateContent>
          </a:graphicData>
        </a:graphic>
      </p:graphicFrame>
      <p:sp>
        <p:nvSpPr>
          <p:cNvPr id="16" name="TextBox 15"/>
          <p:cNvSpPr txBox="1"/>
          <p:nvPr/>
        </p:nvSpPr>
        <p:spPr>
          <a:xfrm>
            <a:off x="6037593" y="4941168"/>
            <a:ext cx="345176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대칭 공간 벡터 전압 변조 방식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9823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ko-KR" altLang="en-US" dirty="0"/>
              <a:t>옵셋 전압을 이용한 </a:t>
            </a:r>
            <a:r>
              <a:rPr lang="en-US" altLang="ko-KR" dirty="0"/>
              <a:t>3</a:t>
            </a:r>
            <a:r>
              <a:rPr lang="ko-KR" altLang="en-US" dirty="0"/>
              <a:t>차 고조파 주입 전압 변조 방식	</a:t>
            </a:r>
          </a:p>
          <a:p>
            <a:pPr lvl="2"/>
            <a:r>
              <a:rPr lang="ko-KR" altLang="en-US" dirty="0" err="1"/>
              <a:t>상전압</a:t>
            </a:r>
            <a:r>
              <a:rPr lang="ko-KR" altLang="en-US" dirty="0"/>
              <a:t> 지령에 기본파 크기의 </a:t>
            </a:r>
            <a:r>
              <a:rPr lang="en-US" altLang="ko-KR" dirty="0"/>
              <a:t>-1/6</a:t>
            </a:r>
            <a:r>
              <a:rPr lang="ko-KR" altLang="en-US" dirty="0"/>
              <a:t>의 </a:t>
            </a:r>
            <a:r>
              <a:rPr lang="en-US" altLang="ko-KR" dirty="0"/>
              <a:t>3</a:t>
            </a:r>
            <a:r>
              <a:rPr lang="ko-KR" altLang="en-US" dirty="0"/>
              <a:t>차 고조파 성분을 더함</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43</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1" name="개체 10"/>
          <p:cNvGraphicFramePr>
            <a:graphicFrameLocks noChangeAspect="1"/>
          </p:cNvGraphicFramePr>
          <p:nvPr>
            <p:extLst/>
          </p:nvPr>
        </p:nvGraphicFramePr>
        <p:xfrm>
          <a:off x="1352600" y="1882744"/>
          <a:ext cx="1570038" cy="573088"/>
        </p:xfrm>
        <a:graphic>
          <a:graphicData uri="http://schemas.openxmlformats.org/presentationml/2006/ole">
            <mc:AlternateContent xmlns:mc="http://schemas.openxmlformats.org/markup-compatibility/2006">
              <mc:Choice xmlns:v="urn:schemas-microsoft-com:vml" Requires="v">
                <p:oleObj spid="_x0000_s59400" name="Equation" r:id="rId3" imgW="1079280" imgH="393480" progId="Equation.DSMT4">
                  <p:embed/>
                </p:oleObj>
              </mc:Choice>
              <mc:Fallback>
                <p:oleObj name="Equation" r:id="rId3" imgW="1079280" imgH="393480" progId="Equation.DSMT4">
                  <p:embed/>
                  <p:pic>
                    <p:nvPicPr>
                      <p:cNvPr id="11" name="개체 10"/>
                      <p:cNvPicPr/>
                      <p:nvPr/>
                    </p:nvPicPr>
                    <p:blipFill>
                      <a:blip r:embed="rId4"/>
                      <a:stretch>
                        <a:fillRect/>
                      </a:stretch>
                    </p:blipFill>
                    <p:spPr>
                      <a:xfrm>
                        <a:off x="1352600" y="1882744"/>
                        <a:ext cx="1570038" cy="573088"/>
                      </a:xfrm>
                      <a:prstGeom prst="rect">
                        <a:avLst/>
                      </a:prstGeom>
                    </p:spPr>
                  </p:pic>
                </p:oleObj>
              </mc:Fallback>
            </mc:AlternateContent>
          </a:graphicData>
        </a:graphic>
      </p:graphicFrame>
      <p:graphicFrame>
        <p:nvGraphicFramePr>
          <p:cNvPr id="15" name="개체 14"/>
          <p:cNvGraphicFramePr>
            <a:graphicFrameLocks noChangeAspect="1"/>
          </p:cNvGraphicFramePr>
          <p:nvPr>
            <p:extLst/>
          </p:nvPr>
        </p:nvGraphicFramePr>
        <p:xfrm>
          <a:off x="1352600" y="2489020"/>
          <a:ext cx="2179638" cy="665163"/>
        </p:xfrm>
        <a:graphic>
          <a:graphicData uri="http://schemas.openxmlformats.org/presentationml/2006/ole">
            <mc:AlternateContent xmlns:mc="http://schemas.openxmlformats.org/markup-compatibility/2006">
              <mc:Choice xmlns:v="urn:schemas-microsoft-com:vml" Requires="v">
                <p:oleObj spid="_x0000_s59401" name="Equation" r:id="rId5" imgW="1498320" imgH="457200" progId="Equation.DSMT4">
                  <p:embed/>
                </p:oleObj>
              </mc:Choice>
              <mc:Fallback>
                <p:oleObj name="Equation" r:id="rId5" imgW="1498320" imgH="457200" progId="Equation.DSMT4">
                  <p:embed/>
                  <p:pic>
                    <p:nvPicPr>
                      <p:cNvPr id="15" name="개체 14"/>
                      <p:cNvPicPr/>
                      <p:nvPr/>
                    </p:nvPicPr>
                    <p:blipFill>
                      <a:blip r:embed="rId6"/>
                      <a:stretch>
                        <a:fillRect/>
                      </a:stretch>
                    </p:blipFill>
                    <p:spPr>
                      <a:xfrm>
                        <a:off x="1352600" y="2489020"/>
                        <a:ext cx="2179638" cy="665163"/>
                      </a:xfrm>
                      <a:prstGeom prst="rect">
                        <a:avLst/>
                      </a:prstGeom>
                    </p:spPr>
                  </p:pic>
                </p:oleObj>
              </mc:Fallback>
            </mc:AlternateContent>
          </a:graphicData>
        </a:graphic>
      </p:graphicFrame>
      <p:pic>
        <p:nvPicPr>
          <p:cNvPr id="16" name="그림 15"/>
          <p:cNvPicPr>
            <a:picLocks noChangeAspect="1"/>
          </p:cNvPicPr>
          <p:nvPr/>
        </p:nvPicPr>
        <p:blipFill rotWithShape="1">
          <a:blip r:embed="rId7">
            <a:extLst>
              <a:ext uri="{28A0092B-C50C-407E-A947-70E740481C1C}">
                <a14:useLocalDpi xmlns:a14="http://schemas.microsoft.com/office/drawing/2010/main" val="0"/>
              </a:ext>
            </a:extLst>
          </a:blip>
          <a:srcRect b="8426"/>
          <a:stretch/>
        </p:blipFill>
        <p:spPr>
          <a:xfrm>
            <a:off x="4678979" y="2098768"/>
            <a:ext cx="4566270" cy="3130432"/>
          </a:xfrm>
          <a:prstGeom prst="rect">
            <a:avLst/>
          </a:prstGeom>
        </p:spPr>
      </p:pic>
      <p:sp>
        <p:nvSpPr>
          <p:cNvPr id="17" name="TextBox 16"/>
          <p:cNvSpPr txBox="1"/>
          <p:nvPr/>
        </p:nvSpPr>
        <p:spPr>
          <a:xfrm>
            <a:off x="4664968" y="5373216"/>
            <a:ext cx="4594293" cy="461665"/>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옵셋 전압을 이용한 </a:t>
            </a:r>
            <a:r>
              <a:rPr lang="en-US" altLang="ko-KR" sz="1200" b="0" baseline="0" dirty="0">
                <a:latin typeface="맑은 고딕" panose="020B0503020000020004" pitchFamily="50" charset="-127"/>
                <a:ea typeface="맑은 고딕" panose="020B0503020000020004" pitchFamily="50" charset="-127"/>
              </a:rPr>
              <a:t>3 </a:t>
            </a:r>
            <a:r>
              <a:rPr lang="ko-KR" altLang="en-US" sz="1200" b="0" baseline="0" dirty="0">
                <a:latin typeface="맑은 고딕" panose="020B0503020000020004" pitchFamily="50" charset="-127"/>
                <a:ea typeface="맑은 고딕" panose="020B0503020000020004" pitchFamily="50" charset="-127"/>
              </a:rPr>
              <a:t>고조파 주입 전압 변조 방식의 구현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49791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ko-KR" altLang="en-US" dirty="0"/>
                  <a:t>선형적으로 이용 가능한 최대 전압 변조 지수 𝑀𝐼</a:t>
                </a:r>
              </a:p>
              <a:p>
                <a:pPr lvl="2"/>
                <a:r>
                  <a:rPr lang="ko-KR" altLang="en-US" dirty="0" err="1"/>
                  <a:t>상전압</a:t>
                </a:r>
                <a:r>
                  <a:rPr lang="ko-KR" altLang="en-US" dirty="0"/>
                  <a:t> 지령 벡터가 </a:t>
                </a:r>
                <a:r>
                  <a:rPr lang="en-US" altLang="ko-KR" dirty="0"/>
                  <a:t>sector 1</a:t>
                </a:r>
                <a:r>
                  <a:rPr lang="ko-KR" altLang="en-US" dirty="0"/>
                  <a:t>에 있는 경우</a:t>
                </a:r>
              </a:p>
              <a:p>
                <a:pPr lvl="2"/>
                <a:endParaRPr lang="ko-KR" altLang="en-US" dirty="0"/>
              </a:p>
              <a:p>
                <a:pPr lvl="2"/>
                <a:endParaRPr lang="ko-KR" altLang="en-US" dirty="0"/>
              </a:p>
              <a:p>
                <a:pPr lvl="2"/>
                <a:endParaRPr lang="ko-KR" altLang="en-US" dirty="0"/>
              </a:p>
              <a:p>
                <a:pPr lvl="2"/>
                <a:endParaRPr lang="ko-KR" altLang="en-US" dirty="0"/>
              </a:p>
              <a:p>
                <a:pPr lvl="2"/>
                <a:r>
                  <a:rPr lang="ko-KR" altLang="en-US" dirty="0"/>
                  <a:t>여기서</a:t>
                </a:r>
                <a:r>
                  <a:rPr lang="en-US" altLang="ko-KR" sz="1400" dirty="0"/>
                  <a:t>,</a:t>
                </a:r>
                <a:r>
                  <a:rPr lang="en-US" altLang="ko-KR" dirty="0"/>
                  <a:t> </a:t>
                </a:r>
                <a14:m>
                  <m:oMath xmlns:m="http://schemas.openxmlformats.org/officeDocument/2006/math">
                    <m:r>
                      <a:rPr lang="en-US" altLang="ko-KR" i="1">
                        <a:latin typeface="Cambria Math" panose="02040503050406030204" pitchFamily="18" charset="0"/>
                      </a:rPr>
                      <m:t>0</m:t>
                    </m:r>
                    <m:r>
                      <a:rPr lang="en-US" altLang="ko-KR" i="1">
                        <a:latin typeface="Cambria Math" panose="02040503050406030204" pitchFamily="18" charset="0"/>
                        <a:ea typeface="Cambria Math" panose="02040503050406030204" pitchFamily="18" charset="0"/>
                      </a:rPr>
                      <m:t>≤</m:t>
                    </m:r>
                    <m:r>
                      <a:rPr lang="ko-KR" altLang="en-US" i="1">
                        <a:latin typeface="Cambria Math" panose="02040503050406030204" pitchFamily="18" charset="0"/>
                        <a:ea typeface="Cambria Math" panose="02040503050406030204" pitchFamily="18" charset="0"/>
                      </a:rPr>
                      <m:t>𝜃</m:t>
                    </m:r>
                    <m:r>
                      <a:rPr lang="ko-KR" altLang="en-US" i="1">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𝜋</m:t>
                        </m:r>
                      </m:num>
                      <m:den>
                        <m:r>
                          <a:rPr lang="en-US" altLang="ko-KR" i="1">
                            <a:latin typeface="Cambria Math" panose="02040503050406030204" pitchFamily="18" charset="0"/>
                            <a:ea typeface="Cambria Math" panose="02040503050406030204" pitchFamily="18" charset="0"/>
                          </a:rPr>
                          <m:t>3</m:t>
                        </m:r>
                      </m:den>
                    </m:f>
                  </m:oMath>
                </a14:m>
                <a:r>
                  <a:rPr lang="ko-KR" altLang="en-US" dirty="0"/>
                  <a:t> 이며</a:t>
                </a:r>
                <a:r>
                  <a:rPr lang="en-US" altLang="ko-KR" dirty="0"/>
                  <a:t>, </a:t>
                </a:r>
                <a:r>
                  <a:rPr lang="ko-KR" altLang="en-US" dirty="0"/>
                  <a:t>유효한 옵셋 전압 범위는</a:t>
                </a:r>
              </a:p>
              <a:p>
                <a:pPr lvl="2"/>
                <a:endParaRPr lang="ko-KR" altLang="en-US" dirty="0"/>
              </a:p>
              <a:p>
                <a:pPr lvl="2"/>
                <a:endParaRPr lang="ko-KR" altLang="en-US" dirty="0"/>
              </a:p>
              <a:p>
                <a:pPr lvl="2"/>
                <a:r>
                  <a:rPr lang="ko-KR" altLang="en-US" dirty="0"/>
                  <a:t>이므로 최대 전압 변조 지수는 </a:t>
                </a:r>
                <a14:m>
                  <m:oMath xmlns:m="http://schemas.openxmlformats.org/officeDocument/2006/math">
                    <m:r>
                      <a:rPr lang="en-US" altLang="ko-KR" i="1">
                        <a:latin typeface="Cambria Math" panose="02040503050406030204" pitchFamily="18" charset="0"/>
                      </a:rPr>
                      <m:t>2/</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oMath>
                </a14:m>
                <a:r>
                  <a:rPr lang="en-US" altLang="ko-KR" dirty="0"/>
                  <a:t>=</a:t>
                </a:r>
                <a14:m>
                  <m:oMath xmlns:m="http://schemas.openxmlformats.org/officeDocument/2006/math">
                    <m:r>
                      <a:rPr lang="en-US" altLang="ko-KR" i="1" dirty="0">
                        <a:latin typeface="Cambria Math" panose="02040503050406030204" pitchFamily="18" charset="0"/>
                      </a:rPr>
                      <m:t>1.155</m:t>
                    </m:r>
                  </m:oMath>
                </a14:m>
                <a:r>
                  <a:rPr lang="en-US" altLang="ko-KR" dirty="0"/>
                  <a:t> </a:t>
                </a:r>
                <a:br>
                  <a:rPr lang="en-US" altLang="ko-KR" dirty="0"/>
                </a:br>
                <a:r>
                  <a:rPr lang="en-US" altLang="ko-KR" dirty="0"/>
                  <a:t>(SVPWM</a:t>
                </a:r>
                <a:r>
                  <a:rPr lang="ko-KR" altLang="en-US" dirty="0"/>
                  <a:t>과 동일</a:t>
                </a:r>
                <a:r>
                  <a:rPr lang="en-US" altLang="ko-KR" dirty="0"/>
                  <a:t>)</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3"/>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44</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1" name="개체 10"/>
          <p:cNvGraphicFramePr>
            <a:graphicFrameLocks noChangeAspect="1"/>
          </p:cNvGraphicFramePr>
          <p:nvPr>
            <p:extLst/>
          </p:nvPr>
        </p:nvGraphicFramePr>
        <p:xfrm>
          <a:off x="1361827" y="1819509"/>
          <a:ext cx="3159125" cy="1182688"/>
        </p:xfrm>
        <a:graphic>
          <a:graphicData uri="http://schemas.openxmlformats.org/presentationml/2006/ole">
            <mc:AlternateContent xmlns:mc="http://schemas.openxmlformats.org/markup-compatibility/2006">
              <mc:Choice xmlns:v="urn:schemas-microsoft-com:vml" Requires="v">
                <p:oleObj spid="_x0000_s60424" name="Equation" r:id="rId4" imgW="2171520" imgH="812520" progId="Equation.DSMT4">
                  <p:embed/>
                </p:oleObj>
              </mc:Choice>
              <mc:Fallback>
                <p:oleObj name="Equation" r:id="rId4" imgW="2171520" imgH="812520" progId="Equation.DSMT4">
                  <p:embed/>
                  <p:pic>
                    <p:nvPicPr>
                      <p:cNvPr id="11" name="개체 10"/>
                      <p:cNvPicPr/>
                      <p:nvPr/>
                    </p:nvPicPr>
                    <p:blipFill>
                      <a:blip r:embed="rId5"/>
                      <a:stretch>
                        <a:fillRect/>
                      </a:stretch>
                    </p:blipFill>
                    <p:spPr>
                      <a:xfrm>
                        <a:off x="1361827" y="1819509"/>
                        <a:ext cx="3159125" cy="1182688"/>
                      </a:xfrm>
                      <a:prstGeom prst="rect">
                        <a:avLst/>
                      </a:prstGeom>
                    </p:spPr>
                  </p:pic>
                </p:oleObj>
              </mc:Fallback>
            </mc:AlternateContent>
          </a:graphicData>
        </a:graphic>
      </p:graphicFrame>
      <p:graphicFrame>
        <p:nvGraphicFramePr>
          <p:cNvPr id="15" name="개체 14"/>
          <p:cNvGraphicFramePr>
            <a:graphicFrameLocks noChangeAspect="1"/>
          </p:cNvGraphicFramePr>
          <p:nvPr>
            <p:extLst/>
          </p:nvPr>
        </p:nvGraphicFramePr>
        <p:xfrm>
          <a:off x="1352600" y="3412888"/>
          <a:ext cx="1403350" cy="350837"/>
        </p:xfrm>
        <a:graphic>
          <a:graphicData uri="http://schemas.openxmlformats.org/presentationml/2006/ole">
            <mc:AlternateContent xmlns:mc="http://schemas.openxmlformats.org/markup-compatibility/2006">
              <mc:Choice xmlns:v="urn:schemas-microsoft-com:vml" Requires="v">
                <p:oleObj spid="_x0000_s60425" name="Equation" r:id="rId6" imgW="965160" imgH="241200" progId="Equation.DSMT4">
                  <p:embed/>
                </p:oleObj>
              </mc:Choice>
              <mc:Fallback>
                <p:oleObj name="Equation" r:id="rId6" imgW="965160" imgH="241200" progId="Equation.DSMT4">
                  <p:embed/>
                  <p:pic>
                    <p:nvPicPr>
                      <p:cNvPr id="15" name="개체 14"/>
                      <p:cNvPicPr/>
                      <p:nvPr/>
                    </p:nvPicPr>
                    <p:blipFill>
                      <a:blip r:embed="rId7"/>
                      <a:stretch>
                        <a:fillRect/>
                      </a:stretch>
                    </p:blipFill>
                    <p:spPr>
                      <a:xfrm>
                        <a:off x="1352600" y="3412888"/>
                        <a:ext cx="1403350" cy="350837"/>
                      </a:xfrm>
                      <a:prstGeom prst="rect">
                        <a:avLst/>
                      </a:prstGeom>
                    </p:spPr>
                  </p:pic>
                </p:oleObj>
              </mc:Fallback>
            </mc:AlternateContent>
          </a:graphicData>
        </a:graphic>
      </p:graphicFrame>
      <p:pic>
        <p:nvPicPr>
          <p:cNvPr id="16" name="그림 15"/>
          <p:cNvPicPr>
            <a:picLocks noChangeAspect="1"/>
          </p:cNvPicPr>
          <p:nvPr/>
        </p:nvPicPr>
        <p:blipFill rotWithShape="1">
          <a:blip r:embed="rId8">
            <a:extLst>
              <a:ext uri="{28A0092B-C50C-407E-A947-70E740481C1C}">
                <a14:useLocalDpi xmlns:a14="http://schemas.microsoft.com/office/drawing/2010/main" val="0"/>
              </a:ext>
            </a:extLst>
          </a:blip>
          <a:srcRect b="9781"/>
          <a:stretch/>
        </p:blipFill>
        <p:spPr>
          <a:xfrm>
            <a:off x="6057619" y="3425997"/>
            <a:ext cx="3036903" cy="2307259"/>
          </a:xfrm>
          <a:prstGeom prst="rect">
            <a:avLst/>
          </a:prstGeom>
        </p:spPr>
      </p:pic>
      <p:sp>
        <p:nvSpPr>
          <p:cNvPr id="17" name="TextBox 16"/>
          <p:cNvSpPr txBox="1"/>
          <p:nvPr/>
        </p:nvSpPr>
        <p:spPr>
          <a:xfrm>
            <a:off x="6504434" y="5744289"/>
            <a:ext cx="2143272"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게이팅 인가 시간 계산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66885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2.2.3 </a:t>
            </a:r>
            <a:r>
              <a:rPr lang="ko-KR" altLang="en-US" dirty="0"/>
              <a:t>옵셋 전압을 이용한 전압 변조 방식</a:t>
            </a:r>
            <a:endParaRPr lang="en-US" altLang="ko-KR" dirty="0"/>
          </a:p>
          <a:p>
            <a:pPr lvl="1"/>
            <a:r>
              <a:rPr lang="ko-KR" altLang="en-US" dirty="0"/>
              <a:t>선형적으로 이용 가능한 최대 전압 변조 지수 𝑀𝐼</a:t>
            </a:r>
          </a:p>
          <a:p>
            <a:pPr lvl="2"/>
            <a:r>
              <a:rPr lang="ko-KR" altLang="en-US" dirty="0"/>
              <a:t>각 상 소자의 게이팅 인가 시간 계산</a:t>
            </a:r>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45</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Rectangle 8"/>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1" name="개체 10"/>
          <p:cNvGraphicFramePr>
            <a:graphicFrameLocks noChangeAspect="1"/>
          </p:cNvGraphicFramePr>
          <p:nvPr>
            <p:extLst/>
          </p:nvPr>
        </p:nvGraphicFramePr>
        <p:xfrm>
          <a:off x="1352600" y="1886549"/>
          <a:ext cx="4675187" cy="2254250"/>
        </p:xfrm>
        <a:graphic>
          <a:graphicData uri="http://schemas.openxmlformats.org/presentationml/2006/ole">
            <mc:AlternateContent xmlns:mc="http://schemas.openxmlformats.org/markup-compatibility/2006">
              <mc:Choice xmlns:v="urn:schemas-microsoft-com:vml" Requires="v">
                <p:oleObj spid="_x0000_s61445" name="Equation" r:id="rId3" imgW="3213000" imgH="1549080" progId="Equation.DSMT4">
                  <p:embed/>
                </p:oleObj>
              </mc:Choice>
              <mc:Fallback>
                <p:oleObj name="Equation" r:id="rId3" imgW="3213000" imgH="1549080" progId="Equation.DSMT4">
                  <p:embed/>
                  <p:pic>
                    <p:nvPicPr>
                      <p:cNvPr id="11" name="개체 10"/>
                      <p:cNvPicPr/>
                      <p:nvPr/>
                    </p:nvPicPr>
                    <p:blipFill>
                      <a:blip r:embed="rId4"/>
                      <a:stretch>
                        <a:fillRect/>
                      </a:stretch>
                    </p:blipFill>
                    <p:spPr>
                      <a:xfrm>
                        <a:off x="1352600" y="1886549"/>
                        <a:ext cx="4675187" cy="2254250"/>
                      </a:xfrm>
                      <a:prstGeom prst="rect">
                        <a:avLst/>
                      </a:prstGeom>
                    </p:spPr>
                  </p:pic>
                </p:oleObj>
              </mc:Fallback>
            </mc:AlternateContent>
          </a:graphicData>
        </a:graphic>
      </p:graphicFrame>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b="9781"/>
          <a:stretch/>
        </p:blipFill>
        <p:spPr>
          <a:xfrm>
            <a:off x="6057619" y="3425997"/>
            <a:ext cx="3036903" cy="2307259"/>
          </a:xfrm>
          <a:prstGeom prst="rect">
            <a:avLst/>
          </a:prstGeom>
        </p:spPr>
      </p:pic>
      <p:sp>
        <p:nvSpPr>
          <p:cNvPr id="17" name="TextBox 16"/>
          <p:cNvSpPr txBox="1"/>
          <p:nvPr/>
        </p:nvSpPr>
        <p:spPr>
          <a:xfrm>
            <a:off x="6504434" y="5744289"/>
            <a:ext cx="2143272"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게이팅 인가 시간 계산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61657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ko-KR" altLang="en-US" dirty="0"/>
                  <a:t>정의</a:t>
                </a:r>
                <a:endParaRPr lang="en-US" altLang="ko-KR" dirty="0"/>
              </a:p>
              <a:p>
                <a:pPr lvl="2"/>
                <a:r>
                  <a:rPr lang="en-US" altLang="ko-KR" dirty="0"/>
                  <a:t>a</a:t>
                </a:r>
                <a:r>
                  <a:rPr lang="ko-KR" altLang="en-US" dirty="0"/>
                  <a:t>상의</a:t>
                </a:r>
                <a:r>
                  <a:rPr lang="en-US" altLang="ko-KR" dirty="0"/>
                  <a:t> </a:t>
                </a:r>
                <a:r>
                  <a:rPr lang="ko-KR" altLang="en-US" dirty="0"/>
                  <a:t>어느 한 소자의 경우 특정 섹터에서는 한 주기 내내 켜져 있고</a:t>
                </a:r>
                <a:r>
                  <a:rPr lang="en-US" altLang="ko-KR" dirty="0"/>
                  <a:t>, </a:t>
                </a:r>
                <a:r>
                  <a:rPr lang="ko-KR" altLang="en-US" dirty="0"/>
                  <a:t>특정 섹터에서는 한 주기 내내 꺼져 있을 수 있음</a:t>
                </a:r>
                <a:endParaRPr lang="en-US" altLang="ko-KR" dirty="0"/>
              </a:p>
              <a:p>
                <a:pPr lvl="3"/>
                <a:r>
                  <a:rPr lang="ko-KR" altLang="en-US" dirty="0"/>
                  <a:t>다른 상들도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120</m:t>
                        </m:r>
                      </m:e>
                      <m:sup>
                        <m:r>
                          <a:rPr lang="en-US" altLang="ko-KR" b="0" i="1" smtClean="0">
                            <a:latin typeface="Cambria Math" panose="02040503050406030204" pitchFamily="18" charset="0"/>
                          </a:rPr>
                          <m:t>∘</m:t>
                        </m:r>
                      </m:sup>
                    </m:sSup>
                  </m:oMath>
                </a14:m>
                <a:r>
                  <a:rPr lang="ko-KR" altLang="en-US" dirty="0"/>
                  <a:t>간격으로 마찬가지</a:t>
                </a:r>
                <a:endParaRPr lang="en-US" altLang="ko-KR" dirty="0"/>
              </a:p>
              <a:p>
                <a:pPr lvl="2"/>
                <a:endParaRPr lang="en-US" altLang="ko-KR" dirty="0"/>
              </a:p>
              <a:p>
                <a:pPr lvl="2"/>
                <a:r>
                  <a:rPr lang="ko-KR" altLang="en-US" dirty="0"/>
                  <a:t>한 상의 소자가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360</m:t>
                        </m:r>
                      </m:e>
                      <m:sup>
                        <m:r>
                          <a:rPr lang="en-US" altLang="ko-KR" b="0" i="1" smtClean="0">
                            <a:latin typeface="Cambria Math" panose="02040503050406030204" pitchFamily="18" charset="0"/>
                          </a:rPr>
                          <m:t>∘</m:t>
                        </m:r>
                      </m:sup>
                    </m:sSup>
                  </m:oMath>
                </a14:m>
                <a:r>
                  <a:rPr lang="ko-KR" altLang="en-US" dirty="0"/>
                  <a:t>내에 총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120</m:t>
                        </m:r>
                      </m:e>
                      <m:sup>
                        <m:r>
                          <a:rPr lang="en-US" altLang="ko-KR" b="0" i="1" smtClean="0">
                            <a:latin typeface="Cambria Math" panose="02040503050406030204" pitchFamily="18" charset="0"/>
                          </a:rPr>
                          <m:t>∘</m:t>
                        </m:r>
                      </m:sup>
                    </m:sSup>
                  </m:oMath>
                </a14:m>
                <a:r>
                  <a:rPr lang="en-US" altLang="ko-KR" dirty="0"/>
                  <a:t> </a:t>
                </a:r>
                <a:r>
                  <a:rPr lang="ko-KR" altLang="en-US" dirty="0" err="1"/>
                  <a:t>구간동안</a:t>
                </a:r>
                <a:r>
                  <a:rPr lang="ko-KR" altLang="en-US" dirty="0"/>
                  <a:t> </a:t>
                </a:r>
                <a:r>
                  <a:rPr lang="ko-KR" altLang="en-US" dirty="0" err="1"/>
                  <a:t>스위칭</a:t>
                </a:r>
                <a:r>
                  <a:rPr lang="ko-KR" altLang="en-US" dirty="0"/>
                  <a:t> 불연속 구간을 가지는 전압 변조 방식</a:t>
                </a:r>
                <a:endParaRPr lang="en-US" altLang="ko-KR" dirty="0"/>
              </a:p>
              <a:p>
                <a:pPr lvl="2"/>
                <a:endParaRPr lang="en-US" altLang="ko-KR" dirty="0"/>
              </a:p>
              <a:p>
                <a:pPr lvl="2"/>
                <a:r>
                  <a:rPr lang="ko-KR" altLang="en-US" dirty="0" err="1"/>
                  <a:t>스위칭</a:t>
                </a:r>
                <a:r>
                  <a:rPr lang="ko-KR" altLang="en-US" dirty="0"/>
                  <a:t> 횟수가 </a:t>
                </a:r>
                <a:r>
                  <a:rPr lang="en-US" altLang="ko-KR" dirty="0"/>
                  <a:t>2/3</a:t>
                </a:r>
                <a:r>
                  <a:rPr lang="ko-KR" altLang="en-US" dirty="0"/>
                  <a:t>으로 감소하기에 </a:t>
                </a:r>
                <a:r>
                  <a:rPr lang="ko-KR" altLang="en-US" dirty="0" err="1"/>
                  <a:t>상전류</a:t>
                </a:r>
                <a:r>
                  <a:rPr lang="ko-KR" altLang="en-US" dirty="0"/>
                  <a:t> </a:t>
                </a:r>
                <a:r>
                  <a:rPr lang="ko-KR" altLang="en-US" dirty="0" err="1"/>
                  <a:t>리플은</a:t>
                </a:r>
                <a:r>
                  <a:rPr lang="ko-KR" altLang="en-US" dirty="0"/>
                  <a:t> 증가하지만 소자의 </a:t>
                </a:r>
                <a:r>
                  <a:rPr lang="ko-KR" altLang="en-US" dirty="0" err="1"/>
                  <a:t>스위칭</a:t>
                </a:r>
                <a:r>
                  <a:rPr lang="ko-KR" altLang="en-US" dirty="0"/>
                  <a:t> 손실이 </a:t>
                </a:r>
                <a:r>
                  <a:rPr lang="en-US" altLang="ko-KR" dirty="0"/>
                  <a:t>66% </a:t>
                </a:r>
                <a:r>
                  <a:rPr lang="ko-KR" altLang="en-US" dirty="0"/>
                  <a:t>감소</a:t>
                </a:r>
                <a:endParaRPr lang="en-US" altLang="ko-KR" dirty="0"/>
              </a:p>
              <a:p>
                <a:pPr lvl="3"/>
                <a:r>
                  <a:rPr lang="ko-KR" altLang="en-US" dirty="0" err="1"/>
                  <a:t>스위칭</a:t>
                </a:r>
                <a:r>
                  <a:rPr lang="ko-KR" altLang="en-US" dirty="0"/>
                  <a:t> 손실을 최대한 줄이기 위해 </a:t>
                </a:r>
                <a:r>
                  <a:rPr lang="ko-KR" altLang="en-US" dirty="0" err="1"/>
                  <a:t>상전류가</a:t>
                </a:r>
                <a:r>
                  <a:rPr lang="ko-KR" altLang="en-US" dirty="0"/>
                  <a:t> 최대치가 되는 구간에서 </a:t>
                </a:r>
                <a:r>
                  <a:rPr lang="ko-KR" altLang="en-US" dirty="0" err="1"/>
                  <a:t>스위칭</a:t>
                </a:r>
                <a:r>
                  <a:rPr lang="ko-KR" altLang="en-US" dirty="0"/>
                  <a:t> 불연속 구간을 갖도록 하는 것이 유리</a:t>
                </a:r>
                <a:endParaRPr lang="en-US" altLang="ko-KR" dirty="0"/>
              </a:p>
              <a:p>
                <a:pPr lvl="3"/>
                <a:r>
                  <a:rPr lang="ko-KR" altLang="en-US" dirty="0" err="1"/>
                  <a:t>상전류의</a:t>
                </a:r>
                <a:r>
                  <a:rPr lang="ko-KR" altLang="en-US" dirty="0"/>
                  <a:t> 위상에 따라 </a:t>
                </a:r>
                <a:r>
                  <a:rPr lang="ko-KR" altLang="en-US" dirty="0" err="1"/>
                  <a:t>스위칭</a:t>
                </a:r>
                <a:r>
                  <a:rPr lang="ko-KR" altLang="en-US" dirty="0"/>
                  <a:t> 불연속 구간을 조정하여 </a:t>
                </a:r>
                <a:r>
                  <a:rPr lang="ko-KR" altLang="en-US" dirty="0" err="1"/>
                  <a:t>스위칭</a:t>
                </a:r>
                <a:r>
                  <a:rPr lang="ko-KR" altLang="en-US" dirty="0"/>
                  <a:t> 손실의 최소화가 가능</a:t>
                </a:r>
                <a:endParaRPr lang="en-US" altLang="ko-KR" dirty="0"/>
              </a:p>
              <a:p>
                <a:pPr lvl="3"/>
                <a:endParaRPr lang="en-US" altLang="ko-KR" dirty="0"/>
              </a:p>
              <a:p>
                <a:pPr lvl="2"/>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3"/>
                <a:stretch>
                  <a:fillRect l="-637" t="-605" r="-283"/>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46</a:t>
            </a:fld>
            <a:endParaRPr lang="ko-KR" altLang="en-US"/>
          </a:p>
        </p:txBody>
      </p:sp>
    </p:spTree>
    <p:extLst>
      <p:ext uri="{BB962C8B-B14F-4D97-AF65-F5344CB8AC3E}">
        <p14:creationId xmlns:p14="http://schemas.microsoft.com/office/powerpoint/2010/main" val="863317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60DPWM</a:t>
                </a:r>
              </a:p>
              <a:p>
                <a:pPr lvl="2"/>
                <a:r>
                  <a:rPr lang="ko-KR" altLang="en-US" dirty="0"/>
                  <a:t>가장 대표적인 불연속 전압 변조 방식</a:t>
                </a:r>
                <a:endParaRPr lang="en-US" altLang="ko-KR" dirty="0"/>
              </a:p>
              <a:p>
                <a:pPr lvl="2"/>
                <a:r>
                  <a:rPr lang="ko-KR" altLang="en-US" dirty="0"/>
                  <a:t>각 상이 해당 상의 </a:t>
                </a:r>
                <a:r>
                  <a:rPr lang="ko-KR" altLang="en-US" dirty="0" err="1"/>
                  <a:t>상전압</a:t>
                </a:r>
                <a:r>
                  <a:rPr lang="ko-KR" altLang="en-US" dirty="0"/>
                  <a:t> </a:t>
                </a:r>
                <a:r>
                  <a:rPr lang="ko-KR" altLang="en-US" dirty="0" err="1"/>
                  <a:t>지령값</a:t>
                </a:r>
                <a:r>
                  <a:rPr lang="ko-KR" altLang="en-US" dirty="0"/>
                  <a:t> 최대 부근으로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60</m:t>
                        </m:r>
                      </m:e>
                      <m:sup>
                        <m:r>
                          <a:rPr lang="en-US" altLang="ko-KR" b="0" i="1" smtClean="0">
                            <a:latin typeface="Cambria Math" panose="02040503050406030204" pitchFamily="18" charset="0"/>
                          </a:rPr>
                          <m:t>∘</m:t>
                        </m:r>
                      </m:sup>
                    </m:sSup>
                  </m:oMath>
                </a14:m>
                <a:r>
                  <a:rPr lang="ko-KR" altLang="en-US" dirty="0"/>
                  <a:t>씩 </a:t>
                </a:r>
                <a:r>
                  <a:rPr lang="ko-KR" altLang="en-US" dirty="0" err="1"/>
                  <a:t>스위칭</a:t>
                </a:r>
                <a:r>
                  <a:rPr lang="ko-KR" altLang="en-US" dirty="0"/>
                  <a:t> 불연속 구간을 갖는 방식</a:t>
                </a:r>
                <a:endParaRPr lang="en-US" altLang="ko-KR" dirty="0"/>
              </a:p>
              <a:p>
                <a:pPr lvl="2"/>
                <a:r>
                  <a:rPr lang="ko-KR" altLang="en-US" dirty="0" err="1"/>
                  <a:t>상전압과</a:t>
                </a:r>
                <a:r>
                  <a:rPr lang="ko-KR" altLang="en-US" dirty="0"/>
                  <a:t> </a:t>
                </a:r>
                <a:r>
                  <a:rPr lang="ko-KR" altLang="en-US" dirty="0" err="1"/>
                  <a:t>상전류의</a:t>
                </a:r>
                <a:r>
                  <a:rPr lang="ko-KR" altLang="en-US" dirty="0"/>
                  <a:t> </a:t>
                </a:r>
                <a:r>
                  <a:rPr lang="ko-KR" altLang="en-US" dirty="0" err="1"/>
                  <a:t>위상차가</a:t>
                </a:r>
                <a:r>
                  <a:rPr lang="ko-KR" altLang="en-US" dirty="0"/>
                  <a:t> 항상 </a:t>
                </a:r>
                <a:r>
                  <a:rPr lang="en-US" altLang="ko-KR" dirty="0"/>
                  <a:t>0</a:t>
                </a:r>
                <a:r>
                  <a:rPr lang="ko-KR" altLang="en-US" dirty="0"/>
                  <a:t>으로 고정</a:t>
                </a:r>
                <a:endParaRPr lang="en-US" altLang="ko-KR" dirty="0"/>
              </a:p>
              <a:p>
                <a:pPr lvl="3"/>
                <a:r>
                  <a:rPr lang="en-US" altLang="ko-KR" dirty="0"/>
                  <a:t>3</a:t>
                </a:r>
                <a:r>
                  <a:rPr lang="ko-KR" altLang="en-US" dirty="0"/>
                  <a:t>상 </a:t>
                </a:r>
                <a:r>
                  <a:rPr lang="en-US" altLang="ko-KR" dirty="0"/>
                  <a:t>PWM </a:t>
                </a:r>
                <a:r>
                  <a:rPr lang="ko-KR" altLang="en-US" dirty="0"/>
                  <a:t>정류기 같은 시스템에서 </a:t>
                </a:r>
                <a:r>
                  <a:rPr lang="ko-KR" altLang="en-US" dirty="0" err="1"/>
                  <a:t>스위칭</a:t>
                </a:r>
                <a:r>
                  <a:rPr lang="ko-KR" altLang="en-US" dirty="0"/>
                  <a:t> 손실을 최소화 할 수 있음</a:t>
                </a:r>
                <a:endParaRPr lang="en-US" altLang="ko-KR" dirty="0"/>
              </a:p>
              <a:p>
                <a:pPr lvl="3"/>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2"/>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47</a:t>
            </a:fld>
            <a:endParaRPr lang="ko-KR" altLang="en-US"/>
          </a:p>
        </p:txBody>
      </p:sp>
      <mc:AlternateContent xmlns:mc="http://schemas.openxmlformats.org/markup-compatibility/2006" xmlns:a14="http://schemas.microsoft.com/office/drawing/2010/main">
        <mc:Choice Requires="a14">
          <p:sp>
            <p:nvSpPr>
              <p:cNvPr id="9" name="TextBox 8"/>
              <p:cNvSpPr txBox="1"/>
              <p:nvPr/>
            </p:nvSpPr>
            <p:spPr>
              <a:xfrm>
                <a:off x="2020802" y="5525247"/>
                <a:ext cx="5832647"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14:m>
                  <m:oMath xmlns:m="http://schemas.openxmlformats.org/officeDocument/2006/math">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60</m:t>
                        </m:r>
                      </m:e>
                      <m:sup>
                        <m:r>
                          <a:rPr lang="en-US" altLang="ko-KR" sz="1200" b="0" baseline="0">
                            <a:latin typeface="Cambria Math" panose="02040503050406030204" pitchFamily="18" charset="0"/>
                            <a:ea typeface="맑은 고딕" panose="020B0503020000020004" pitchFamily="50" charset="-127"/>
                          </a:rPr>
                          <m:t>∘</m:t>
                        </m:r>
                      </m:sup>
                    </m:sSup>
                  </m:oMath>
                </a14:m>
                <a:r>
                  <a:rPr lang="en-US" sz="1200" b="0" baseline="0" dirty="0">
                    <a:latin typeface="맑은 고딕" panose="020B0503020000020004" pitchFamily="50" charset="-127"/>
                    <a:ea typeface="맑은 고딕" panose="020B0503020000020004" pitchFamily="50" charset="-127"/>
                  </a:rPr>
                  <a:t> </a:t>
                </a:r>
                <a:r>
                  <a:rPr lang="ko-KR" altLang="en-US" sz="1200" b="0" baseline="0" dirty="0">
                    <a:latin typeface="맑은 고딕" panose="020B0503020000020004" pitchFamily="50" charset="-127"/>
                    <a:ea typeface="맑은 고딕" panose="020B0503020000020004" pitchFamily="50" charset="-127"/>
                  </a:rPr>
                  <a:t>불연속 전압 변조 방식의 </a:t>
                </a:r>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스위칭 패턴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20802" y="5525247"/>
                <a:ext cx="5832647" cy="276999"/>
              </a:xfrm>
              <a:prstGeom prst="rect">
                <a:avLst/>
              </a:prstGeom>
              <a:blipFill>
                <a:blip r:embed="rId3"/>
                <a:stretch>
                  <a:fillRect t="-2174" b="-13043"/>
                </a:stretch>
              </a:blipFill>
            </p:spPr>
            <p:txBody>
              <a:bodyPr/>
              <a:lstStyle/>
              <a:p>
                <a:r>
                  <a:rPr lang="ko-KR" altLang="en-US">
                    <a:noFill/>
                  </a:rPr>
                  <a:t> </a:t>
                </a:r>
              </a:p>
            </p:txBody>
          </p:sp>
        </mc:Fallback>
      </mc:AlternateContent>
      <p:pic>
        <p:nvPicPr>
          <p:cNvPr id="10" name="그림 9"/>
          <p:cNvPicPr>
            <a:picLocks noChangeAspect="1"/>
          </p:cNvPicPr>
          <p:nvPr/>
        </p:nvPicPr>
        <p:blipFill>
          <a:blip r:embed="rId4"/>
          <a:stretch>
            <a:fillRect/>
          </a:stretch>
        </p:blipFill>
        <p:spPr>
          <a:xfrm>
            <a:off x="2432720" y="3271340"/>
            <a:ext cx="4722839" cy="2253907"/>
          </a:xfrm>
          <a:prstGeom prst="rect">
            <a:avLst/>
          </a:prstGeom>
        </p:spPr>
      </p:pic>
    </p:spTree>
    <p:extLst>
      <p:ext uri="{BB962C8B-B14F-4D97-AF65-F5344CB8AC3E}">
        <p14:creationId xmlns:p14="http://schemas.microsoft.com/office/powerpoint/2010/main" val="1252739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60DPWM</a:t>
            </a:r>
          </a:p>
          <a:p>
            <a:pPr lvl="2"/>
            <a:r>
              <a:rPr lang="ko-KR" altLang="en-US" dirty="0"/>
              <a:t>시뮬레이션</a:t>
            </a:r>
            <a:endParaRPr lang="en-US" altLang="ko-KR" dirty="0"/>
          </a:p>
          <a:p>
            <a:pPr lvl="3"/>
            <a:r>
              <a:rPr lang="en-US" altLang="ko-KR" dirty="0" err="1"/>
              <a:t>V</a:t>
            </a:r>
            <a:r>
              <a:rPr lang="en-US" altLang="ko-KR" baseline="-25000" dirty="0" err="1"/>
              <a:t>dc</a:t>
            </a:r>
            <a:r>
              <a:rPr lang="en-US" altLang="ko-KR" dirty="0"/>
              <a:t>: 100V, </a:t>
            </a:r>
            <a:r>
              <a:rPr lang="en-US" altLang="ko-KR" dirty="0" err="1"/>
              <a:t>V</a:t>
            </a:r>
            <a:r>
              <a:rPr lang="en-US" altLang="ko-KR" baseline="-25000" dirty="0" err="1"/>
              <a:t>ref</a:t>
            </a:r>
            <a:r>
              <a:rPr lang="en-US" altLang="ko-KR" dirty="0"/>
              <a:t>: 50V(60Hz) , </a:t>
            </a:r>
            <a:r>
              <a:rPr lang="en-US" altLang="ko-KR" dirty="0" err="1"/>
              <a:t>f</a:t>
            </a:r>
            <a:r>
              <a:rPr lang="en-US" altLang="ko-KR" baseline="-25000" dirty="0" err="1"/>
              <a:t>sw</a:t>
            </a:r>
            <a:r>
              <a:rPr lang="en-US" altLang="ko-KR" dirty="0"/>
              <a:t>: 1kHz </a:t>
            </a:r>
          </a:p>
          <a:p>
            <a:pPr lvl="3"/>
            <a:r>
              <a:rPr lang="ko-KR" altLang="en-US" dirty="0"/>
              <a:t>계산된 옵셋전압의 형태는 </a:t>
            </a:r>
            <a:r>
              <a:rPr lang="ko-KR" altLang="en-US" dirty="0" err="1"/>
              <a:t>기본파의</a:t>
            </a:r>
            <a:r>
              <a:rPr lang="ko-KR" altLang="en-US" dirty="0"/>
              <a:t> </a:t>
            </a:r>
            <a:r>
              <a:rPr lang="en-US" altLang="ko-KR" dirty="0"/>
              <a:t>3</a:t>
            </a:r>
            <a:r>
              <a:rPr lang="ko-KR" altLang="en-US" dirty="0"/>
              <a:t>배 주파수 </a:t>
            </a:r>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48</a:t>
            </a:fld>
            <a:endParaRPr lang="ko-KR" altLang="en-US"/>
          </a:p>
        </p:txBody>
      </p:sp>
      <p:pic>
        <p:nvPicPr>
          <p:cNvPr id="7" name="그림 6"/>
          <p:cNvPicPr>
            <a:picLocks noChangeAspect="1"/>
          </p:cNvPicPr>
          <p:nvPr/>
        </p:nvPicPr>
        <p:blipFill>
          <a:blip r:embed="rId2"/>
          <a:stretch>
            <a:fillRect/>
          </a:stretch>
        </p:blipFill>
        <p:spPr>
          <a:xfrm>
            <a:off x="1101591" y="2393790"/>
            <a:ext cx="7671068" cy="3627498"/>
          </a:xfrm>
          <a:prstGeom prst="rect">
            <a:avLst/>
          </a:prstGeom>
        </p:spPr>
      </p:pic>
    </p:spTree>
    <p:extLst>
      <p:ext uri="{BB962C8B-B14F-4D97-AF65-F5344CB8AC3E}">
        <p14:creationId xmlns:p14="http://schemas.microsoft.com/office/powerpoint/2010/main" val="1628966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mc:AlternateContent xmlns:mc="http://schemas.openxmlformats.org/markup-compatibility/2006">
        <mc:Choice xmlns:a14="http://schemas.microsoft.com/office/drawing/2010/main" Requires="a14">
          <p:sp>
            <p:nvSpPr>
              <p:cNvPr id="3" name="내용 개체 틀 2"/>
              <p:cNvSpPr>
                <a:spLocks noGrp="1"/>
              </p:cNvSpPr>
              <p:nvPr>
                <p:ph idx="1"/>
              </p:nvPr>
            </p:nvSpPr>
            <p:spPr>
              <a:xfrm>
                <a:off x="631825" y="836712"/>
                <a:ext cx="8610600" cy="5040213"/>
              </a:xfrm>
            </p:spPr>
            <p:txBody>
              <a:bodyPr/>
              <a:lstStyle/>
              <a:p>
                <a:r>
                  <a:rPr lang="en-US" altLang="ko-KR" dirty="0"/>
                  <a:t>2.1.1 3</a:t>
                </a:r>
                <a:r>
                  <a:rPr lang="ko-KR" altLang="en-US" dirty="0"/>
                  <a:t>상 </a:t>
                </a:r>
                <a:r>
                  <a:rPr lang="en-US" altLang="ko-KR" dirty="0"/>
                  <a:t>2-</a:t>
                </a:r>
                <a:r>
                  <a:rPr lang="ko-KR" altLang="en-US" dirty="0"/>
                  <a:t>레벨 인버터</a:t>
                </a:r>
                <a:endParaRPr lang="en-US" altLang="ko-KR" dirty="0"/>
              </a:p>
              <a:p>
                <a:pPr lvl="1"/>
                <a:r>
                  <a:rPr lang="ko-KR" altLang="en-US" dirty="0"/>
                  <a:t>구조</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r>
                  <a:rPr lang="ko-KR" altLang="en-US" dirty="0"/>
                  <a:t>교류 전동기의 상수에 따라 인버터 </a:t>
                </a:r>
                <a:r>
                  <a:rPr lang="ko-KR" altLang="en-US" dirty="0" err="1"/>
                  <a:t>레그의</a:t>
                </a:r>
                <a:r>
                  <a:rPr lang="ko-KR" altLang="en-US" dirty="0"/>
                  <a:t> 개수가 결정</a:t>
                </a:r>
                <a:endParaRPr lang="en-US" altLang="ko-KR" dirty="0"/>
              </a:p>
              <a:p>
                <a:pPr lvl="3"/>
                <a:r>
                  <a:rPr lang="ko-KR" altLang="en-US" dirty="0"/>
                  <a:t>이때 </a:t>
                </a:r>
                <a:r>
                  <a:rPr lang="ko-KR" altLang="en-US" dirty="0" err="1"/>
                  <a:t>레그에</a:t>
                </a:r>
                <a:r>
                  <a:rPr lang="ko-KR" altLang="en-US" dirty="0"/>
                  <a:t> 속한 직렬로 연결된 </a:t>
                </a:r>
                <a:r>
                  <a:rPr lang="ko-KR" altLang="en-US" dirty="0" err="1"/>
                  <a:t>스위칭</a:t>
                </a:r>
                <a:r>
                  <a:rPr lang="ko-KR" altLang="en-US" dirty="0"/>
                  <a:t> 소자는 각각 상보적인 </a:t>
                </a:r>
                <a:r>
                  <a:rPr lang="ko-KR" altLang="en-US" dirty="0" err="1"/>
                  <a:t>스위칭</a:t>
                </a:r>
                <a:r>
                  <a:rPr lang="ko-KR" altLang="en-US" dirty="0"/>
                  <a:t> 동작</a:t>
                </a:r>
                <a:endParaRPr lang="en-US" altLang="ko-KR" dirty="0"/>
              </a:p>
              <a:p>
                <a:pPr lvl="2"/>
                <a:r>
                  <a:rPr lang="ko-KR" altLang="en-US" dirty="0" err="1"/>
                  <a:t>선간전압은</a:t>
                </a:r>
                <a:r>
                  <a:rPr lang="ko-KR" altLang="en-US" dirty="0"/>
                  <a:t> </a:t>
                </a:r>
                <a14:m>
                  <m:oMath xmlns:m="http://schemas.openxmlformats.org/officeDocument/2006/math">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r>
                      <a:rPr lang="en-US" altLang="ko-KR" b="0" i="1" smtClean="0">
                        <a:latin typeface="Cambria Math" panose="02040503050406030204" pitchFamily="18" charset="0"/>
                      </a:rPr>
                      <m:t>,  0 </m:t>
                    </m:r>
                  </m:oMath>
                </a14:m>
                <a:r>
                  <a:rPr lang="ko-KR" altLang="en-US" dirty="0"/>
                  <a:t>그리고 </a:t>
                </a:r>
                <a14:m>
                  <m:oMath xmlns:m="http://schemas.openxmlformats.org/officeDocument/2006/math">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oMath>
                </a14:m>
                <a:r>
                  <a:rPr lang="ko-KR" altLang="en-US" dirty="0"/>
                  <a:t>의 </a:t>
                </a:r>
                <a:r>
                  <a:rPr lang="en-US" altLang="ko-KR" dirty="0"/>
                  <a:t>3-</a:t>
                </a:r>
                <a:r>
                  <a:rPr lang="ko-KR" altLang="en-US" dirty="0"/>
                  <a:t>레벨 파형으로 출력</a:t>
                </a:r>
                <a:endParaRPr lang="en-US" altLang="ko-KR" dirty="0"/>
              </a:p>
            </p:txBody>
          </p:sp>
        </mc:Choice>
        <mc:Fallback>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2"/>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4</a:t>
            </a:fld>
            <a:endParaRPr lang="ko-KR" altLang="en-US"/>
          </a:p>
        </p:txBody>
      </p:sp>
      <p:pic>
        <p:nvPicPr>
          <p:cNvPr id="8" name="그림 7">
            <a:extLst>
              <a:ext uri="{FF2B5EF4-FFF2-40B4-BE49-F238E27FC236}">
                <a16:creationId xmlns:a16="http://schemas.microsoft.com/office/drawing/2014/main" id="{9DCB05BD-2FCB-4FBD-9A73-537237ACE21B}"/>
              </a:ext>
            </a:extLst>
          </p:cNvPr>
          <p:cNvPicPr>
            <a:picLocks noChangeAspect="1"/>
          </p:cNvPicPr>
          <p:nvPr/>
        </p:nvPicPr>
        <p:blipFill>
          <a:blip r:embed="rId3"/>
          <a:stretch>
            <a:fillRect/>
          </a:stretch>
        </p:blipFill>
        <p:spPr>
          <a:xfrm>
            <a:off x="1533226" y="1639893"/>
            <a:ext cx="6839549" cy="2444787"/>
          </a:xfrm>
          <a:prstGeom prst="rect">
            <a:avLst/>
          </a:prstGeom>
        </p:spPr>
      </p:pic>
      <p:sp>
        <p:nvSpPr>
          <p:cNvPr id="9" name="TextBox 8">
            <a:extLst>
              <a:ext uri="{FF2B5EF4-FFF2-40B4-BE49-F238E27FC236}">
                <a16:creationId xmlns:a16="http://schemas.microsoft.com/office/drawing/2014/main" id="{881E7A3D-20DA-4A13-A30D-61CBB32795AC}"/>
              </a:ext>
            </a:extLst>
          </p:cNvPr>
          <p:cNvSpPr txBox="1"/>
          <p:nvPr/>
        </p:nvSpPr>
        <p:spPr>
          <a:xfrm>
            <a:off x="3017754" y="3886086"/>
            <a:ext cx="368793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3</a:t>
            </a:r>
            <a:r>
              <a:rPr lang="ko-KR" altLang="en-US" sz="1200" b="0" baseline="0" dirty="0">
                <a:latin typeface="맑은 고딕" panose="020B0503020000020004" pitchFamily="50" charset="-127"/>
                <a:ea typeface="맑은 고딕" panose="020B0503020000020004" pitchFamily="50" charset="-127"/>
              </a:rPr>
              <a:t>상 </a:t>
            </a:r>
            <a:r>
              <a:rPr lang="en-US" altLang="ko-KR" sz="1200" b="0" baseline="0" dirty="0">
                <a:latin typeface="맑은 고딕" panose="020B0503020000020004" pitchFamily="50" charset="-127"/>
                <a:ea typeface="맑은 고딕" panose="020B0503020000020004" pitchFamily="50" charset="-127"/>
              </a:rPr>
              <a:t>2-</a:t>
            </a:r>
            <a:r>
              <a:rPr lang="ko-KR" altLang="en-US" sz="1200" b="0" baseline="0" dirty="0">
                <a:latin typeface="맑은 고딕" panose="020B0503020000020004" pitchFamily="50" charset="-127"/>
                <a:ea typeface="맑은 고딕" panose="020B0503020000020004" pitchFamily="50" charset="-127"/>
              </a:rPr>
              <a:t>레벨 인버터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82337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60DPWM</a:t>
            </a:r>
          </a:p>
          <a:p>
            <a:pPr lvl="2"/>
            <a:r>
              <a:rPr lang="ko-KR" altLang="en-US" dirty="0"/>
              <a:t>시뮬레이션</a:t>
            </a:r>
            <a:endParaRPr lang="en-US" altLang="ko-KR" dirty="0"/>
          </a:p>
          <a:p>
            <a:pPr lvl="3"/>
            <a:r>
              <a:rPr lang="ko-KR" altLang="en-US" dirty="0" err="1"/>
              <a:t>스위칭</a:t>
            </a:r>
            <a:r>
              <a:rPr lang="ko-KR" altLang="en-US" dirty="0"/>
              <a:t> 동작은 </a:t>
            </a:r>
            <a:r>
              <a:rPr lang="en-US" altLang="ko-KR" dirty="0"/>
              <a:t>SPWM</a:t>
            </a:r>
            <a:r>
              <a:rPr lang="ko-KR" altLang="en-US" dirty="0"/>
              <a:t> 동일</a:t>
            </a:r>
            <a:endParaRPr lang="en-US" altLang="ko-KR" dirty="0"/>
          </a:p>
          <a:p>
            <a:pPr lvl="3"/>
            <a:r>
              <a:rPr lang="ko-KR" altLang="en-US" dirty="0"/>
              <a:t>위쪽 </a:t>
            </a:r>
            <a:r>
              <a:rPr lang="ko-KR" altLang="en-US" dirty="0" err="1"/>
              <a:t>캐리어와</a:t>
            </a:r>
            <a:r>
              <a:rPr lang="ko-KR" altLang="en-US" dirty="0"/>
              <a:t> 비교를 통해서 </a:t>
            </a:r>
            <a:r>
              <a:rPr lang="en-US" altLang="ko-KR" dirty="0"/>
              <a:t>S</a:t>
            </a:r>
            <a:r>
              <a:rPr lang="en-US" altLang="ko-KR" baseline="-25000" dirty="0"/>
              <a:t>x1</a:t>
            </a:r>
            <a:r>
              <a:rPr lang="ko-KR" altLang="en-US" dirty="0"/>
              <a:t>와 </a:t>
            </a:r>
            <a:r>
              <a:rPr lang="en-US" altLang="ko-KR" dirty="0"/>
              <a:t>S</a:t>
            </a:r>
            <a:r>
              <a:rPr lang="en-US" altLang="ko-KR" baseline="-25000" dirty="0"/>
              <a:t>x3</a:t>
            </a:r>
            <a:r>
              <a:rPr lang="en-US" altLang="ko-KR" dirty="0"/>
              <a:t> </a:t>
            </a:r>
            <a:r>
              <a:rPr lang="ko-KR" altLang="en-US" dirty="0"/>
              <a:t>상보로 </a:t>
            </a:r>
            <a:r>
              <a:rPr lang="ko-KR" altLang="en-US" dirty="0" err="1"/>
              <a:t>스위칭</a:t>
            </a:r>
            <a:r>
              <a:rPr lang="en-US" altLang="ko-KR" dirty="0"/>
              <a:t>: </a:t>
            </a:r>
            <a:r>
              <a:rPr lang="ko-KR" altLang="en-US" dirty="0"/>
              <a:t>양의 전압 생성</a:t>
            </a:r>
            <a:endParaRPr lang="en-US" altLang="ko-KR" dirty="0"/>
          </a:p>
          <a:p>
            <a:pPr lvl="3"/>
            <a:r>
              <a:rPr lang="ko-KR" altLang="en-US" dirty="0"/>
              <a:t>아래쪽 </a:t>
            </a:r>
            <a:r>
              <a:rPr lang="ko-KR" altLang="en-US" dirty="0" err="1"/>
              <a:t>캐리어와</a:t>
            </a:r>
            <a:r>
              <a:rPr lang="ko-KR" altLang="en-US" dirty="0"/>
              <a:t> 비교를 통해서 </a:t>
            </a:r>
            <a:r>
              <a:rPr lang="en-US" altLang="ko-KR" dirty="0"/>
              <a:t>S</a:t>
            </a:r>
            <a:r>
              <a:rPr lang="en-US" altLang="ko-KR" baseline="-25000" dirty="0"/>
              <a:t>x2</a:t>
            </a:r>
            <a:r>
              <a:rPr lang="ko-KR" altLang="en-US" dirty="0"/>
              <a:t>와 </a:t>
            </a:r>
            <a:r>
              <a:rPr lang="en-US" altLang="ko-KR" dirty="0"/>
              <a:t>S</a:t>
            </a:r>
            <a:r>
              <a:rPr lang="en-US" altLang="ko-KR" baseline="-25000" dirty="0"/>
              <a:t>x4</a:t>
            </a:r>
            <a:r>
              <a:rPr lang="en-US" altLang="ko-KR" dirty="0"/>
              <a:t> </a:t>
            </a:r>
            <a:r>
              <a:rPr lang="ko-KR" altLang="en-US" dirty="0"/>
              <a:t>상보로 </a:t>
            </a:r>
            <a:r>
              <a:rPr lang="ko-KR" altLang="en-US" dirty="0" err="1"/>
              <a:t>스위칭</a:t>
            </a:r>
            <a:r>
              <a:rPr lang="en-US" altLang="ko-KR" dirty="0"/>
              <a:t>: </a:t>
            </a:r>
            <a:r>
              <a:rPr lang="ko-KR" altLang="en-US" dirty="0"/>
              <a:t>음의 전압 생성</a:t>
            </a:r>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49</a:t>
            </a:fld>
            <a:endParaRPr lang="ko-KR" altLang="en-US"/>
          </a:p>
        </p:txBody>
      </p:sp>
      <p:pic>
        <p:nvPicPr>
          <p:cNvPr id="6" name="그림 5"/>
          <p:cNvPicPr>
            <a:picLocks noChangeAspect="1"/>
          </p:cNvPicPr>
          <p:nvPr/>
        </p:nvPicPr>
        <p:blipFill>
          <a:blip r:embed="rId2"/>
          <a:stretch>
            <a:fillRect/>
          </a:stretch>
        </p:blipFill>
        <p:spPr>
          <a:xfrm>
            <a:off x="1450276" y="2813356"/>
            <a:ext cx="6973698" cy="3297725"/>
          </a:xfrm>
          <a:prstGeom prst="rect">
            <a:avLst/>
          </a:prstGeom>
        </p:spPr>
      </p:pic>
    </p:spTree>
    <p:extLst>
      <p:ext uri="{BB962C8B-B14F-4D97-AF65-F5344CB8AC3E}">
        <p14:creationId xmlns:p14="http://schemas.microsoft.com/office/powerpoint/2010/main" val="2733563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60(+30)DPWM</a:t>
                </a:r>
              </a:p>
              <a:p>
                <a:pPr lvl="2"/>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60</m:t>
                        </m:r>
                      </m:e>
                      <m:sup>
                        <m:r>
                          <a:rPr lang="en-US" altLang="ko-KR" b="0" i="1" smtClean="0">
                            <a:latin typeface="Cambria Math" panose="02040503050406030204" pitchFamily="18" charset="0"/>
                          </a:rPr>
                          <m:t>∘</m:t>
                        </m:r>
                      </m:sup>
                    </m:sSup>
                  </m:oMath>
                </a14:m>
                <a:r>
                  <a:rPr lang="en-US" altLang="ko-KR" dirty="0"/>
                  <a:t> </a:t>
                </a:r>
                <a:r>
                  <a:rPr lang="ko-KR" altLang="en-US" dirty="0"/>
                  <a:t>불연속 전압 변조 방식의 </a:t>
                </a:r>
                <a:r>
                  <a:rPr lang="ko-KR" altLang="en-US" dirty="0" err="1"/>
                  <a:t>스위칭</a:t>
                </a:r>
                <a:r>
                  <a:rPr lang="ko-KR" altLang="en-US" dirty="0"/>
                  <a:t> 불연속 구간을 </a:t>
                </a:r>
                <a14:m>
                  <m:oMath xmlns:m="http://schemas.openxmlformats.org/officeDocument/2006/math">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30</m:t>
                        </m:r>
                      </m:e>
                      <m:sup>
                        <m:r>
                          <a:rPr lang="en-US" altLang="ko-KR" b="0" i="1" smtClean="0">
                            <a:latin typeface="Cambria Math" panose="02040503050406030204" pitchFamily="18" charset="0"/>
                          </a:rPr>
                          <m:t>∘</m:t>
                        </m:r>
                      </m:sup>
                    </m:sSup>
                  </m:oMath>
                </a14:m>
                <a:r>
                  <a:rPr lang="ko-KR" altLang="en-US" dirty="0"/>
                  <a:t>만큼 전이한 방식</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err="1"/>
                  <a:t>상전류의</a:t>
                </a:r>
                <a:r>
                  <a:rPr lang="ko-KR" altLang="en-US" dirty="0"/>
                  <a:t> </a:t>
                </a:r>
                <a:r>
                  <a:rPr lang="ko-KR" altLang="en-US" dirty="0" err="1"/>
                  <a:t>위상차가</a:t>
                </a:r>
                <a:r>
                  <a:rPr lang="ko-KR" altLang="en-US" dirty="0"/>
                  <a:t>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30</m:t>
                        </m:r>
                      </m:e>
                      <m:sup>
                        <m:r>
                          <a:rPr lang="en-US" altLang="ko-KR" b="0" i="1" smtClean="0">
                            <a:latin typeface="Cambria Math" panose="02040503050406030204" pitchFamily="18" charset="0"/>
                          </a:rPr>
                          <m:t>∘</m:t>
                        </m:r>
                      </m:sup>
                    </m:sSup>
                  </m:oMath>
                </a14:m>
                <a:r>
                  <a:rPr lang="ko-KR" altLang="en-US" dirty="0"/>
                  <a:t>부근인 전동기 구동시스템에서 </a:t>
                </a:r>
                <a:r>
                  <a:rPr lang="ko-KR" altLang="en-US" dirty="0" err="1"/>
                  <a:t>스위칭</a:t>
                </a:r>
                <a:r>
                  <a:rPr lang="ko-KR" altLang="en-US" dirty="0"/>
                  <a:t> 손실을 최소화</a:t>
                </a:r>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2"/>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50</a:t>
            </a:fld>
            <a:endParaRPr lang="ko-KR" altLang="en-US"/>
          </a:p>
        </p:txBody>
      </p:sp>
      <mc:AlternateContent xmlns:mc="http://schemas.openxmlformats.org/markup-compatibility/2006" xmlns:a14="http://schemas.microsoft.com/office/drawing/2010/main">
        <mc:Choice Requires="a14">
          <p:sp>
            <p:nvSpPr>
              <p:cNvPr id="6" name="TextBox 5"/>
              <p:cNvSpPr txBox="1"/>
              <p:nvPr/>
            </p:nvSpPr>
            <p:spPr>
              <a:xfrm>
                <a:off x="2500312" y="4156730"/>
                <a:ext cx="4873625"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14:m>
                  <m:oMath xmlns:m="http://schemas.openxmlformats.org/officeDocument/2006/math">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60</m:t>
                        </m:r>
                      </m:e>
                      <m:sup>
                        <m:r>
                          <a:rPr lang="en-US" altLang="ko-KR" sz="1200" b="0" baseline="0">
                            <a:latin typeface="Cambria Math" panose="02040503050406030204" pitchFamily="18" charset="0"/>
                            <a:ea typeface="맑은 고딕" panose="020B0503020000020004" pitchFamily="50" charset="-127"/>
                          </a:rPr>
                          <m:t>∘</m:t>
                        </m:r>
                      </m:sup>
                    </m:sSup>
                    <m:r>
                      <a:rPr lang="en-US" altLang="ko-KR" sz="1200" b="0" baseline="0">
                        <a:latin typeface="Cambria Math" panose="02040503050406030204" pitchFamily="18" charset="0"/>
                        <a:ea typeface="맑은 고딕" panose="020B0503020000020004" pitchFamily="50" charset="-127"/>
                      </a:rPr>
                      <m:t>(+</m:t>
                    </m:r>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30</m:t>
                        </m:r>
                      </m:e>
                      <m:sup>
                        <m:r>
                          <a:rPr lang="en-US" altLang="ko-KR" sz="1200" b="0" baseline="0">
                            <a:latin typeface="Cambria Math" panose="02040503050406030204" pitchFamily="18" charset="0"/>
                            <a:ea typeface="맑은 고딕" panose="020B0503020000020004" pitchFamily="50" charset="-127"/>
                          </a:rPr>
                          <m:t>∘</m:t>
                        </m:r>
                      </m:sup>
                    </m:sSup>
                    <m:r>
                      <a:rPr lang="en-US" altLang="ko-KR" sz="1200" b="0" baseline="0">
                        <a:latin typeface="Cambria Math" panose="02040503050406030204" pitchFamily="18" charset="0"/>
                        <a:ea typeface="맑은 고딕" panose="020B0503020000020004" pitchFamily="50" charset="-127"/>
                      </a:rPr>
                      <m:t>)</m:t>
                    </m:r>
                  </m:oMath>
                </a14:m>
                <a:r>
                  <a:rPr lang="ko-KR" altLang="en-US" sz="1200" b="0" baseline="0" dirty="0">
                    <a:latin typeface="맑은 고딕" panose="020B0503020000020004" pitchFamily="50" charset="-127"/>
                    <a:ea typeface="맑은 고딕" panose="020B0503020000020004" pitchFamily="50" charset="-127"/>
                  </a:rPr>
                  <a:t> 불연속 전압 변조 방식의 </a:t>
                </a:r>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스위칭 패턴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00312" y="4156730"/>
                <a:ext cx="4873625" cy="276999"/>
              </a:xfrm>
              <a:prstGeom prst="rect">
                <a:avLst/>
              </a:prstGeom>
              <a:blipFill>
                <a:blip r:embed="rId3"/>
                <a:stretch>
                  <a:fillRect t="-4444" b="-15556"/>
                </a:stretch>
              </a:blipFill>
            </p:spPr>
            <p:txBody>
              <a:bodyPr/>
              <a:lstStyle/>
              <a:p>
                <a:r>
                  <a:rPr lang="ko-KR" altLang="en-US">
                    <a:noFill/>
                  </a:rPr>
                  <a:t> </a:t>
                </a:r>
              </a:p>
            </p:txBody>
          </p:sp>
        </mc:Fallback>
      </mc:AlternateContent>
      <p:pic>
        <p:nvPicPr>
          <p:cNvPr id="8" name="그림 7"/>
          <p:cNvPicPr>
            <a:picLocks noChangeAspect="1"/>
          </p:cNvPicPr>
          <p:nvPr/>
        </p:nvPicPr>
        <p:blipFill>
          <a:blip r:embed="rId4"/>
          <a:stretch>
            <a:fillRect/>
          </a:stretch>
        </p:blipFill>
        <p:spPr>
          <a:xfrm>
            <a:off x="2732968" y="1922559"/>
            <a:ext cx="4257502" cy="2234171"/>
          </a:xfrm>
          <a:prstGeom prst="rect">
            <a:avLst/>
          </a:prstGeom>
        </p:spPr>
      </p:pic>
    </p:spTree>
    <p:extLst>
      <p:ext uri="{BB962C8B-B14F-4D97-AF65-F5344CB8AC3E}">
        <p14:creationId xmlns:p14="http://schemas.microsoft.com/office/powerpoint/2010/main" val="2993034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30DPWM</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err="1"/>
                  <a:t>스위칭</a:t>
                </a:r>
                <a:r>
                  <a:rPr lang="ko-KR" altLang="en-US" dirty="0"/>
                  <a:t> 불연속 구간이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30</m:t>
                        </m:r>
                      </m:e>
                      <m:sup>
                        <m:r>
                          <a:rPr lang="en-US" altLang="ko-KR" b="0" i="1" smtClean="0">
                            <a:latin typeface="Cambria Math" panose="02040503050406030204" pitchFamily="18" charset="0"/>
                          </a:rPr>
                          <m:t>∘</m:t>
                        </m:r>
                      </m:sup>
                    </m:sSup>
                  </m:oMath>
                </a14:m>
                <a:r>
                  <a:rPr lang="ko-KR" altLang="en-US" dirty="0"/>
                  <a:t>씩 널리 분산되어 있으므로 </a:t>
                </a:r>
                <a:r>
                  <a:rPr lang="ko-KR" altLang="en-US" dirty="0" err="1"/>
                  <a:t>상전류</a:t>
                </a:r>
                <a:r>
                  <a:rPr lang="ko-KR" altLang="en-US" dirty="0"/>
                  <a:t> 위상에 따른 </a:t>
                </a:r>
                <a:r>
                  <a:rPr lang="ko-KR" altLang="en-US" dirty="0" err="1"/>
                  <a:t>스위칭</a:t>
                </a:r>
                <a:r>
                  <a:rPr lang="ko-KR" altLang="en-US" dirty="0"/>
                  <a:t> 손실의 차이가 다른 방식에 비해 적어짐</a:t>
                </a:r>
                <a:endParaRPr lang="en-US" altLang="ko-KR" dirty="0"/>
              </a:p>
              <a:p>
                <a:pPr lvl="2"/>
                <a:r>
                  <a:rPr lang="ko-KR" altLang="en-US" dirty="0"/>
                  <a:t>특히 </a:t>
                </a:r>
                <a:r>
                  <a:rPr lang="ko-KR" altLang="en-US" dirty="0" err="1"/>
                  <a:t>상전류와</a:t>
                </a:r>
                <a:r>
                  <a:rPr lang="ko-KR" altLang="en-US" dirty="0"/>
                  <a:t> </a:t>
                </a:r>
                <a:r>
                  <a:rPr lang="ko-KR" altLang="en-US" dirty="0" err="1"/>
                  <a:t>상전압의</a:t>
                </a:r>
                <a:r>
                  <a:rPr lang="ko-KR" altLang="en-US" dirty="0"/>
                  <a:t> 위상차이가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90</m:t>
                        </m:r>
                      </m:e>
                      <m:sup>
                        <m:r>
                          <a:rPr lang="en-US" altLang="ko-KR" b="0" i="1" smtClean="0">
                            <a:latin typeface="Cambria Math" panose="02040503050406030204" pitchFamily="18" charset="0"/>
                          </a:rPr>
                          <m:t>∘</m:t>
                        </m:r>
                      </m:sup>
                    </m:sSup>
                  </m:oMath>
                </a14:m>
                <a:r>
                  <a:rPr lang="ko-KR" altLang="en-US" dirty="0" err="1"/>
                  <a:t>일때</a:t>
                </a:r>
                <a:r>
                  <a:rPr lang="ko-KR" altLang="en-US" dirty="0"/>
                  <a:t> </a:t>
                </a:r>
                <a:r>
                  <a:rPr lang="ko-KR" altLang="en-US" dirty="0" err="1"/>
                  <a:t>스위칭</a:t>
                </a:r>
                <a:r>
                  <a:rPr lang="ko-KR" altLang="en-US" dirty="0"/>
                  <a:t> 손실이 최소화</a:t>
                </a:r>
                <a:endParaRPr lang="en-US" altLang="ko-KR" dirty="0"/>
              </a:p>
              <a:p>
                <a:pPr lvl="2"/>
                <a:r>
                  <a:rPr lang="ko-KR" altLang="en-US" dirty="0" err="1"/>
                  <a:t>상전류</a:t>
                </a:r>
                <a:r>
                  <a:rPr lang="ko-KR" altLang="en-US" dirty="0"/>
                  <a:t> </a:t>
                </a:r>
                <a:r>
                  <a:rPr lang="ko-KR" altLang="en-US" dirty="0" err="1"/>
                  <a:t>리플이</a:t>
                </a:r>
                <a:r>
                  <a:rPr lang="ko-KR" altLang="en-US" dirty="0"/>
                  <a:t> 불연속 전압 변조 방식 중 가장 적음 </a:t>
                </a:r>
                <a:endParaRPr lang="en-US" altLang="ko-KR" dirty="0"/>
              </a:p>
              <a:p>
                <a:pPr marL="476250" lvl="1" indent="0">
                  <a:buNone/>
                </a:pPr>
                <a:r>
                  <a:rPr lang="en-US" altLang="ko-KR" dirty="0"/>
                  <a:t>	</a:t>
                </a:r>
              </a:p>
              <a:p>
                <a:pPr lvl="2"/>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2"/>
                <a:stretch>
                  <a:fillRect l="-637" t="-605" b="-3507"/>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51</a:t>
            </a:fld>
            <a:endParaRPr lang="ko-KR" altLang="en-US"/>
          </a:p>
        </p:txBody>
      </p:sp>
      <p:grpSp>
        <p:nvGrpSpPr>
          <p:cNvPr id="8" name="그룹 7"/>
          <p:cNvGrpSpPr/>
          <p:nvPr/>
        </p:nvGrpSpPr>
        <p:grpSpPr>
          <a:xfrm>
            <a:off x="2149781" y="1650930"/>
            <a:ext cx="5574688" cy="3165546"/>
            <a:chOff x="1765375" y="1484784"/>
            <a:chExt cx="6192688" cy="3516473"/>
          </a:xfrm>
        </p:grpSpPr>
        <p:pic>
          <p:nvPicPr>
            <p:cNvPr id="6" name="그림 5"/>
            <p:cNvPicPr>
              <a:picLocks noChangeAspect="1"/>
            </p:cNvPicPr>
            <p:nvPr/>
          </p:nvPicPr>
          <p:blipFill>
            <a:blip r:embed="rId3"/>
            <a:stretch>
              <a:fillRect/>
            </a:stretch>
          </p:blipFill>
          <p:spPr>
            <a:xfrm>
              <a:off x="1765375" y="1484784"/>
              <a:ext cx="6192688" cy="3205443"/>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424906" y="4693550"/>
                  <a:ext cx="4873625" cy="307707"/>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14:m>
                    <m:oMath xmlns:m="http://schemas.openxmlformats.org/officeDocument/2006/math">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30</m:t>
                          </m:r>
                        </m:e>
                        <m:sup>
                          <m:r>
                            <a:rPr lang="en-US" altLang="ko-KR" sz="1200" b="0" baseline="0">
                              <a:latin typeface="Cambria Math" panose="02040503050406030204" pitchFamily="18" charset="0"/>
                              <a:ea typeface="맑은 고딕" panose="020B0503020000020004" pitchFamily="50" charset="-127"/>
                            </a:rPr>
                            <m:t>∘</m:t>
                          </m:r>
                        </m:sup>
                      </m:sSup>
                    </m:oMath>
                  </a14:m>
                  <a:r>
                    <a:rPr lang="ko-KR" altLang="en-US" sz="1200" b="0" baseline="0" dirty="0">
                      <a:latin typeface="맑은 고딕" panose="020B0503020000020004" pitchFamily="50" charset="-127"/>
                      <a:ea typeface="맑은 고딕" panose="020B0503020000020004" pitchFamily="50" charset="-127"/>
                    </a:rPr>
                    <a:t> 불연속 전압 변조 방식의 </a:t>
                  </a:r>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스위칭 패턴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24906" y="4693550"/>
                  <a:ext cx="4873625" cy="307707"/>
                </a:xfrm>
                <a:prstGeom prst="rect">
                  <a:avLst/>
                </a:prstGeom>
                <a:blipFill>
                  <a:blip r:embed="rId4"/>
                  <a:stretch>
                    <a:fillRect t="-4444" b="-15556"/>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600530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31825" y="836712"/>
                <a:ext cx="8610600" cy="5040213"/>
              </a:xfrm>
            </p:spPr>
            <p:txBody>
              <a:bodyPr/>
              <a:lstStyle/>
              <a:p>
                <a:r>
                  <a:rPr lang="en-US" altLang="ko-KR" dirty="0"/>
                  <a:t>2.2.4 </a:t>
                </a:r>
                <a:r>
                  <a:rPr lang="ko-KR" altLang="en-US" dirty="0"/>
                  <a:t>불연속 전압 변조 방식</a:t>
                </a:r>
                <a:r>
                  <a:rPr lang="en-US" altLang="ko-KR" dirty="0"/>
                  <a:t>(DPWM)</a:t>
                </a:r>
              </a:p>
              <a:p>
                <a:pPr lvl="1"/>
                <a:r>
                  <a:rPr lang="en-US" altLang="ko-KR" dirty="0"/>
                  <a:t>120ON/OFF DPWM</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r>
                  <a:rPr lang="ko-KR" altLang="en-US" dirty="0"/>
                  <a:t>각 상이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120</m:t>
                        </m:r>
                      </m:e>
                      <m:sup>
                        <m:r>
                          <a:rPr lang="en-US" altLang="ko-KR" b="0" i="1" smtClean="0">
                            <a:latin typeface="Cambria Math" panose="02040503050406030204" pitchFamily="18" charset="0"/>
                          </a:rPr>
                          <m:t>∘</m:t>
                        </m:r>
                      </m:sup>
                    </m:sSup>
                  </m:oMath>
                </a14:m>
                <a:r>
                  <a:rPr lang="ko-KR" altLang="en-US" dirty="0"/>
                  <a:t>동안 전 구간 온</a:t>
                </a:r>
                <a:r>
                  <a:rPr lang="en-US" altLang="ko-KR" dirty="0"/>
                  <a:t>/</a:t>
                </a:r>
                <a:r>
                  <a:rPr lang="ko-KR" altLang="en-US" dirty="0"/>
                  <a:t>오프 되는 방식</a:t>
                </a:r>
                <a:endParaRPr lang="en-US" altLang="ko-KR" dirty="0"/>
              </a:p>
              <a:p>
                <a:pPr lvl="2"/>
                <a:r>
                  <a:rPr lang="ko-KR" altLang="en-US" dirty="0"/>
                  <a:t>저가의 인버터 시스템의 경우 </a:t>
                </a:r>
                <a:r>
                  <a:rPr lang="ko-KR" altLang="en-US" dirty="0" err="1"/>
                  <a:t>상전류</a:t>
                </a:r>
                <a:r>
                  <a:rPr lang="ko-KR" altLang="en-US" dirty="0"/>
                  <a:t> 측정을 위해 </a:t>
                </a:r>
                <a:r>
                  <a:rPr lang="ko-KR" altLang="en-US" dirty="0" err="1"/>
                  <a:t>스위칭</a:t>
                </a:r>
                <a:r>
                  <a:rPr lang="ko-KR" altLang="en-US" dirty="0"/>
                  <a:t> 소자와 아래쪽 </a:t>
                </a:r>
                <a:r>
                  <a:rPr lang="ko-KR" altLang="en-US" dirty="0" err="1"/>
                  <a:t>직류단</a:t>
                </a:r>
                <a:r>
                  <a:rPr lang="ko-KR" altLang="en-US" dirty="0"/>
                  <a:t> 사이에 전류 측정용 직렬 저항을 삽입</a:t>
                </a:r>
                <a:endParaRPr lang="en-US" altLang="ko-KR" dirty="0"/>
              </a:p>
              <a:p>
                <a:pPr lvl="2"/>
                <a:r>
                  <a:rPr lang="en-US" altLang="ko-KR" dirty="0"/>
                  <a:t>OFF-DPWM</a:t>
                </a:r>
                <a:r>
                  <a:rPr lang="ko-KR" altLang="en-US" dirty="0"/>
                  <a:t>의 경우 해당 </a:t>
                </a:r>
                <a:r>
                  <a:rPr lang="ko-KR" altLang="en-US"/>
                  <a:t>상이 스위칭이 </a:t>
                </a:r>
                <a:r>
                  <a:rPr lang="ko-KR" altLang="en-US" dirty="0"/>
                  <a:t>불연속 구간 하에 있을 시에는 </a:t>
                </a:r>
                <a:r>
                  <a:rPr lang="ko-KR" altLang="en-US" dirty="0" err="1"/>
                  <a:t>상전류가</a:t>
                </a:r>
                <a:r>
                  <a:rPr lang="ko-KR" altLang="en-US" dirty="0"/>
                  <a:t> 해당 상의 아래쪽 스위치를 통해 흐르므로 저가 인버터 시스템에서 전류 측정이 용이함</a:t>
                </a:r>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rotWithShape="0">
                <a:blip r:embed="rId2"/>
                <a:stretch>
                  <a:fillRect l="-637" t="-605" b="-592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52</a:t>
            </a:fld>
            <a:endParaRPr lang="ko-KR" altLang="en-US"/>
          </a:p>
        </p:txBody>
      </p:sp>
      <p:grpSp>
        <p:nvGrpSpPr>
          <p:cNvPr id="7" name="그룹 6"/>
          <p:cNvGrpSpPr/>
          <p:nvPr/>
        </p:nvGrpSpPr>
        <p:grpSpPr>
          <a:xfrm>
            <a:off x="101869" y="1628800"/>
            <a:ext cx="4587606" cy="2658769"/>
            <a:chOff x="2305435" y="1772816"/>
            <a:chExt cx="5112568" cy="2963013"/>
          </a:xfrm>
        </p:grpSpPr>
        <p:pic>
          <p:nvPicPr>
            <p:cNvPr id="5" name="그림 4"/>
            <p:cNvPicPr>
              <a:picLocks noChangeAspect="1"/>
            </p:cNvPicPr>
            <p:nvPr/>
          </p:nvPicPr>
          <p:blipFill>
            <a:blip r:embed="rId3"/>
            <a:stretch>
              <a:fillRect/>
            </a:stretch>
          </p:blipFill>
          <p:spPr>
            <a:xfrm>
              <a:off x="2305435" y="1772816"/>
              <a:ext cx="5112568" cy="262795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569629" y="4427133"/>
                  <a:ext cx="4584180" cy="308696"/>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14:m>
                    <m:oMath xmlns:m="http://schemas.openxmlformats.org/officeDocument/2006/math">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120</m:t>
                          </m:r>
                        </m:e>
                        <m:sup>
                          <m:r>
                            <a:rPr lang="en-US" altLang="ko-KR" sz="1200" b="0" baseline="0">
                              <a:latin typeface="Cambria Math" panose="02040503050406030204" pitchFamily="18" charset="0"/>
                              <a:ea typeface="맑은 고딕" panose="020B0503020000020004" pitchFamily="50" charset="-127"/>
                            </a:rPr>
                            <m:t>∘</m:t>
                          </m:r>
                        </m:sup>
                      </m:sSup>
                    </m:oMath>
                  </a14:m>
                  <a:r>
                    <a:rPr lang="en-US" altLang="ko-KR" sz="1200" b="0" baseline="0" dirty="0">
                      <a:latin typeface="맑은 고딕" panose="020B0503020000020004" pitchFamily="50" charset="-127"/>
                      <a:ea typeface="맑은 고딕" panose="020B0503020000020004" pitchFamily="50" charset="-127"/>
                    </a:rPr>
                    <a:t>(ON)</a:t>
                  </a:r>
                  <a:r>
                    <a:rPr lang="ko-KR" altLang="en-US" sz="1200" b="0" baseline="0" dirty="0">
                      <a:latin typeface="맑은 고딕" panose="020B0503020000020004" pitchFamily="50" charset="-127"/>
                      <a:ea typeface="맑은 고딕" panose="020B0503020000020004" pitchFamily="50" charset="-127"/>
                    </a:rPr>
                    <a:t> 불연속 전압 변조 방식의 </a:t>
                  </a:r>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스위칭 패턴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69629" y="4427133"/>
                  <a:ext cx="4584180" cy="308696"/>
                </a:xfrm>
                <a:prstGeom prst="rect">
                  <a:avLst/>
                </a:prstGeom>
                <a:blipFill>
                  <a:blip r:embed="rId4"/>
                  <a:stretch>
                    <a:fillRect t="-4444" b="-15556"/>
                  </a:stretch>
                </a:blipFill>
              </p:spPr>
              <p:txBody>
                <a:bodyPr/>
                <a:lstStyle/>
                <a:p>
                  <a:r>
                    <a:rPr lang="ko-KR" altLang="en-US">
                      <a:noFill/>
                    </a:rPr>
                    <a:t> </a:t>
                  </a:r>
                </a:p>
              </p:txBody>
            </p:sp>
          </mc:Fallback>
        </mc:AlternateContent>
      </p:grpSp>
      <p:grpSp>
        <p:nvGrpSpPr>
          <p:cNvPr id="10" name="그룹 9"/>
          <p:cNvGrpSpPr/>
          <p:nvPr/>
        </p:nvGrpSpPr>
        <p:grpSpPr>
          <a:xfrm>
            <a:off x="4940981" y="1631051"/>
            <a:ext cx="4634004" cy="2656517"/>
            <a:chOff x="4870648" y="1620583"/>
            <a:chExt cx="4906495" cy="2812727"/>
          </a:xfrm>
        </p:grpSpPr>
        <p:pic>
          <p:nvPicPr>
            <p:cNvPr id="8" name="그림 7"/>
            <p:cNvPicPr>
              <a:picLocks noChangeAspect="1"/>
            </p:cNvPicPr>
            <p:nvPr/>
          </p:nvPicPr>
          <p:blipFill>
            <a:blip r:embed="rId5"/>
            <a:stretch>
              <a:fillRect/>
            </a:stretch>
          </p:blipFill>
          <p:spPr>
            <a:xfrm>
              <a:off x="4870648" y="1620583"/>
              <a:ext cx="4906495" cy="257072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131090" y="4140023"/>
                  <a:ext cx="4377232" cy="293287"/>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14:m>
                    <m:oMath xmlns:m="http://schemas.openxmlformats.org/officeDocument/2006/math">
                      <m:sSup>
                        <m:sSupPr>
                          <m:ctrlPr>
                            <a:rPr lang="en-US" altLang="ko-KR" sz="1200" b="0" i="1" baseline="0">
                              <a:latin typeface="Cambria Math" panose="02040503050406030204" pitchFamily="18" charset="0"/>
                              <a:ea typeface="맑은 고딕" panose="020B0503020000020004" pitchFamily="50" charset="-127"/>
                            </a:rPr>
                          </m:ctrlPr>
                        </m:sSupPr>
                        <m:e>
                          <m:r>
                            <a:rPr lang="en-US" altLang="ko-KR" sz="1200" b="0" baseline="0">
                              <a:latin typeface="Cambria Math" panose="02040503050406030204" pitchFamily="18" charset="0"/>
                              <a:ea typeface="맑은 고딕" panose="020B0503020000020004" pitchFamily="50" charset="-127"/>
                            </a:rPr>
                            <m:t>120</m:t>
                          </m:r>
                        </m:e>
                        <m:sup>
                          <m:r>
                            <a:rPr lang="en-US" altLang="ko-KR" sz="1200" b="0" baseline="0">
                              <a:latin typeface="Cambria Math" panose="02040503050406030204" pitchFamily="18" charset="0"/>
                              <a:ea typeface="맑은 고딕" panose="020B0503020000020004" pitchFamily="50" charset="-127"/>
                            </a:rPr>
                            <m:t>∘</m:t>
                          </m:r>
                        </m:sup>
                      </m:sSup>
                    </m:oMath>
                  </a14:m>
                  <a:r>
                    <a:rPr lang="en-US" altLang="ko-KR" sz="1200" b="0" baseline="0" dirty="0">
                      <a:latin typeface="맑은 고딕" panose="020B0503020000020004" pitchFamily="50" charset="-127"/>
                      <a:ea typeface="맑은 고딕" panose="020B0503020000020004" pitchFamily="50" charset="-127"/>
                    </a:rPr>
                    <a:t>(OFF)</a:t>
                  </a:r>
                  <a:r>
                    <a:rPr lang="ko-KR" altLang="en-US" sz="1200" b="0" baseline="0" dirty="0">
                      <a:latin typeface="맑은 고딕" panose="020B0503020000020004" pitchFamily="50" charset="-127"/>
                      <a:ea typeface="맑은 고딕" panose="020B0503020000020004" pitchFamily="50" charset="-127"/>
                    </a:rPr>
                    <a:t> 불연속 전압 변조 방식의 </a:t>
                  </a:r>
                  <a:r>
                    <a:rPr lang="en-US" altLang="ko-KR" sz="1200" b="0" baseline="0" dirty="0">
                      <a:latin typeface="맑은 고딕" panose="020B0503020000020004" pitchFamily="50" charset="-127"/>
                      <a:ea typeface="맑은 고딕" panose="020B0503020000020004" pitchFamily="50" charset="-127"/>
                    </a:rPr>
                    <a:t>a</a:t>
                  </a:r>
                  <a:r>
                    <a:rPr lang="ko-KR" altLang="en-US" sz="1200" b="0" baseline="0" dirty="0">
                      <a:latin typeface="맑은 고딕" panose="020B0503020000020004" pitchFamily="50" charset="-127"/>
                      <a:ea typeface="맑은 고딕" panose="020B0503020000020004" pitchFamily="50" charset="-127"/>
                    </a:rPr>
                    <a:t>상 스위칭 패턴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31090" y="4140023"/>
                  <a:ext cx="4377232" cy="293287"/>
                </a:xfrm>
                <a:prstGeom prst="rect">
                  <a:avLst/>
                </a:prstGeom>
                <a:blipFill>
                  <a:blip r:embed="rId6"/>
                  <a:stretch>
                    <a:fillRect t="-4444" b="-15556"/>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53327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ko-KR" altLang="en-US" dirty="0"/>
              <a:t>각 </a:t>
            </a:r>
            <a:r>
              <a:rPr lang="ko-KR" altLang="en-US" dirty="0" err="1"/>
              <a:t>스위칭</a:t>
            </a:r>
            <a:r>
              <a:rPr lang="ko-KR" altLang="en-US" dirty="0"/>
              <a:t> 방식 상세 비교 시뮬레이션 결과</a:t>
            </a:r>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53</a:t>
            </a:fld>
            <a:endParaRPr lang="ko-KR" altLang="en-US"/>
          </a:p>
        </p:txBody>
      </p:sp>
      <p:pic>
        <p:nvPicPr>
          <p:cNvPr id="9" name="그림 8"/>
          <p:cNvPicPr>
            <a:picLocks noChangeAspect="1"/>
          </p:cNvPicPr>
          <p:nvPr/>
        </p:nvPicPr>
        <p:blipFill>
          <a:blip r:embed="rId2"/>
          <a:stretch>
            <a:fillRect/>
          </a:stretch>
        </p:blipFill>
        <p:spPr>
          <a:xfrm>
            <a:off x="312003" y="1636902"/>
            <a:ext cx="9281993" cy="4384386"/>
          </a:xfrm>
          <a:prstGeom prst="rect">
            <a:avLst/>
          </a:prstGeom>
        </p:spPr>
      </p:pic>
      <p:sp>
        <p:nvSpPr>
          <p:cNvPr id="10" name="직사각형 9"/>
          <p:cNvSpPr/>
          <p:nvPr/>
        </p:nvSpPr>
        <p:spPr bwMode="auto">
          <a:xfrm>
            <a:off x="3670414" y="1805472"/>
            <a:ext cx="2892294" cy="3824004"/>
          </a:xfrm>
          <a:prstGeom prst="rect">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1" name="직사각형 10"/>
          <p:cNvSpPr/>
          <p:nvPr/>
        </p:nvSpPr>
        <p:spPr bwMode="auto">
          <a:xfrm>
            <a:off x="6562708" y="1805472"/>
            <a:ext cx="2892294" cy="3824004"/>
          </a:xfrm>
          <a:prstGeom prst="rect">
            <a:avLst/>
          </a:prstGeom>
          <a:noFill/>
          <a:ln w="38100" cap="flat" cmpd="sng" algn="ctr">
            <a:solidFill>
              <a:srgbClr val="00B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2" name="직사각형 11"/>
          <p:cNvSpPr/>
          <p:nvPr/>
        </p:nvSpPr>
        <p:spPr bwMode="auto">
          <a:xfrm>
            <a:off x="772688" y="1805472"/>
            <a:ext cx="2892294" cy="3824004"/>
          </a:xfrm>
          <a:prstGeom prst="rect">
            <a:avLst/>
          </a:prstGeom>
          <a:noFill/>
          <a:ln w="38100"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3" name="TextBox 12"/>
          <p:cNvSpPr txBox="1"/>
          <p:nvPr/>
        </p:nvSpPr>
        <p:spPr>
          <a:xfrm>
            <a:off x="1830876" y="1419523"/>
            <a:ext cx="775918"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SVPWM</a:t>
            </a:r>
            <a:endParaRPr lang="ko-KR" altLang="en-US" sz="1200" baseline="0" dirty="0" err="1">
              <a:latin typeface="맑은 고딕" panose="020B0503020000020004" pitchFamily="50" charset="-127"/>
              <a:ea typeface="맑은 고딕" panose="020B0503020000020004" pitchFamily="50" charset="-127"/>
            </a:endParaRPr>
          </a:p>
        </p:txBody>
      </p:sp>
      <p:sp>
        <p:nvSpPr>
          <p:cNvPr id="14" name="TextBox 13"/>
          <p:cNvSpPr txBox="1"/>
          <p:nvPr/>
        </p:nvSpPr>
        <p:spPr>
          <a:xfrm>
            <a:off x="4779898" y="1419523"/>
            <a:ext cx="673326"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SPWM</a:t>
            </a:r>
            <a:endParaRPr lang="ko-KR" altLang="en-US" sz="1200" baseline="0" dirty="0" err="1">
              <a:latin typeface="맑은 고딕" panose="020B0503020000020004" pitchFamily="50" charset="-127"/>
              <a:ea typeface="맑은 고딕" panose="020B0503020000020004" pitchFamily="50" charset="-127"/>
            </a:endParaRPr>
          </a:p>
        </p:txBody>
      </p:sp>
      <p:sp>
        <p:nvSpPr>
          <p:cNvPr id="15" name="TextBox 14"/>
          <p:cNvSpPr txBox="1"/>
          <p:nvPr/>
        </p:nvSpPr>
        <p:spPr>
          <a:xfrm>
            <a:off x="7309112" y="1419523"/>
            <a:ext cx="1399486" cy="276999"/>
          </a:xfrm>
          <a:prstGeom prst="rect">
            <a:avLst/>
          </a:prstGeom>
          <a:noFill/>
        </p:spPr>
        <p:txBody>
          <a:bodyPr wrap="none" rtlCol="0">
            <a:spAutoFit/>
          </a:bodyPr>
          <a:lstStyle/>
          <a:p>
            <a:r>
              <a:rPr lang="en-US" altLang="ko-KR" sz="1200" baseline="0">
                <a:latin typeface="맑은 고딕" panose="020B0503020000020004" pitchFamily="50" charset="-127"/>
                <a:ea typeface="맑은 고딕" panose="020B0503020000020004" pitchFamily="50" charset="-127"/>
              </a:rPr>
              <a:t>SPWM+</a:t>
            </a:r>
            <a:r>
              <a:rPr lang="ko-KR" altLang="en-US" sz="1200" baseline="0" dirty="0">
                <a:latin typeface="맑은 고딕" panose="020B0503020000020004" pitchFamily="50" charset="-127"/>
                <a:ea typeface="맑은 고딕" panose="020B0503020000020004" pitchFamily="50" charset="-127"/>
              </a:rPr>
              <a:t>옵셋전압</a:t>
            </a:r>
          </a:p>
        </p:txBody>
      </p:sp>
    </p:spTree>
    <p:extLst>
      <p:ext uri="{BB962C8B-B14F-4D97-AF65-F5344CB8AC3E}">
        <p14:creationId xmlns:p14="http://schemas.microsoft.com/office/powerpoint/2010/main" val="811032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ko-KR" altLang="en-US" dirty="0"/>
              <a:t>각 </a:t>
            </a:r>
            <a:r>
              <a:rPr lang="ko-KR" altLang="en-US" dirty="0" err="1"/>
              <a:t>스위칭</a:t>
            </a:r>
            <a:r>
              <a:rPr lang="ko-KR" altLang="en-US" dirty="0"/>
              <a:t> 방식 상세 비교 시뮬레이션 결과</a:t>
            </a:r>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54</a:t>
            </a:fld>
            <a:endParaRPr lang="ko-KR" altLang="en-US"/>
          </a:p>
        </p:txBody>
      </p:sp>
      <p:pic>
        <p:nvPicPr>
          <p:cNvPr id="9" name="그림 8"/>
          <p:cNvPicPr>
            <a:picLocks noChangeAspect="1"/>
          </p:cNvPicPr>
          <p:nvPr/>
        </p:nvPicPr>
        <p:blipFill>
          <a:blip r:embed="rId2"/>
          <a:stretch>
            <a:fillRect/>
          </a:stretch>
        </p:blipFill>
        <p:spPr>
          <a:xfrm>
            <a:off x="312003" y="1636902"/>
            <a:ext cx="9281993" cy="4384386"/>
          </a:xfrm>
          <a:prstGeom prst="rect">
            <a:avLst/>
          </a:prstGeom>
        </p:spPr>
      </p:pic>
      <p:sp>
        <p:nvSpPr>
          <p:cNvPr id="10" name="직사각형 9"/>
          <p:cNvSpPr/>
          <p:nvPr/>
        </p:nvSpPr>
        <p:spPr bwMode="auto">
          <a:xfrm>
            <a:off x="3670414" y="1805472"/>
            <a:ext cx="2892294" cy="3824004"/>
          </a:xfrm>
          <a:prstGeom prst="rect">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1" name="직사각형 10"/>
          <p:cNvSpPr/>
          <p:nvPr/>
        </p:nvSpPr>
        <p:spPr bwMode="auto">
          <a:xfrm>
            <a:off x="6562708" y="1805472"/>
            <a:ext cx="2892294" cy="3824004"/>
          </a:xfrm>
          <a:prstGeom prst="rect">
            <a:avLst/>
          </a:prstGeom>
          <a:noFill/>
          <a:ln w="38100" cap="flat" cmpd="sng" algn="ctr">
            <a:solidFill>
              <a:srgbClr val="00B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2" name="직사각형 11"/>
          <p:cNvSpPr/>
          <p:nvPr/>
        </p:nvSpPr>
        <p:spPr bwMode="auto">
          <a:xfrm>
            <a:off x="772688" y="1805472"/>
            <a:ext cx="2892294" cy="3824004"/>
          </a:xfrm>
          <a:prstGeom prst="rect">
            <a:avLst/>
          </a:prstGeom>
          <a:noFill/>
          <a:ln w="38100"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3" name="TextBox 12"/>
          <p:cNvSpPr txBox="1"/>
          <p:nvPr/>
        </p:nvSpPr>
        <p:spPr>
          <a:xfrm>
            <a:off x="1830876" y="1419523"/>
            <a:ext cx="775918"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SVPWM</a:t>
            </a:r>
            <a:endParaRPr lang="ko-KR" altLang="en-US" sz="1200" baseline="0" dirty="0" err="1">
              <a:latin typeface="맑은 고딕" panose="020B0503020000020004" pitchFamily="50" charset="-127"/>
              <a:ea typeface="맑은 고딕" panose="020B0503020000020004" pitchFamily="50" charset="-127"/>
            </a:endParaRPr>
          </a:p>
        </p:txBody>
      </p:sp>
      <p:sp>
        <p:nvSpPr>
          <p:cNvPr id="14" name="TextBox 13"/>
          <p:cNvSpPr txBox="1"/>
          <p:nvPr/>
        </p:nvSpPr>
        <p:spPr>
          <a:xfrm>
            <a:off x="4779898" y="1419523"/>
            <a:ext cx="673326"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SPWM</a:t>
            </a:r>
            <a:endParaRPr lang="ko-KR" altLang="en-US" sz="1200" baseline="0" dirty="0" err="1">
              <a:latin typeface="맑은 고딕" panose="020B0503020000020004" pitchFamily="50" charset="-127"/>
              <a:ea typeface="맑은 고딕" panose="020B0503020000020004" pitchFamily="50" charset="-127"/>
            </a:endParaRPr>
          </a:p>
        </p:txBody>
      </p:sp>
      <p:sp>
        <p:nvSpPr>
          <p:cNvPr id="15" name="TextBox 14"/>
          <p:cNvSpPr txBox="1"/>
          <p:nvPr/>
        </p:nvSpPr>
        <p:spPr>
          <a:xfrm>
            <a:off x="7309112" y="1419523"/>
            <a:ext cx="1399486" cy="276999"/>
          </a:xfrm>
          <a:prstGeom prst="rect">
            <a:avLst/>
          </a:prstGeom>
          <a:noFill/>
        </p:spPr>
        <p:txBody>
          <a:bodyPr wrap="none" rtlCol="0">
            <a:spAutoFit/>
          </a:bodyPr>
          <a:lstStyle/>
          <a:p>
            <a:r>
              <a:rPr lang="en-US" altLang="ko-KR" sz="1200" baseline="0">
                <a:latin typeface="맑은 고딕" panose="020B0503020000020004" pitchFamily="50" charset="-127"/>
                <a:ea typeface="맑은 고딕" panose="020B0503020000020004" pitchFamily="50" charset="-127"/>
              </a:rPr>
              <a:t>SPWM+</a:t>
            </a:r>
            <a:r>
              <a:rPr lang="ko-KR" altLang="en-US" sz="1200" baseline="0" dirty="0">
                <a:latin typeface="맑은 고딕" panose="020B0503020000020004" pitchFamily="50" charset="-127"/>
                <a:ea typeface="맑은 고딕" panose="020B0503020000020004" pitchFamily="50" charset="-127"/>
              </a:rPr>
              <a:t>옵셋전압</a:t>
            </a:r>
          </a:p>
        </p:txBody>
      </p:sp>
      <p:pic>
        <p:nvPicPr>
          <p:cNvPr id="16" name="그림 15"/>
          <p:cNvPicPr>
            <a:picLocks noChangeAspect="1"/>
          </p:cNvPicPr>
          <p:nvPr/>
        </p:nvPicPr>
        <p:blipFill>
          <a:blip r:embed="rId3"/>
          <a:stretch>
            <a:fillRect/>
          </a:stretch>
        </p:blipFill>
        <p:spPr>
          <a:xfrm>
            <a:off x="6765925" y="5223510"/>
            <a:ext cx="2476500" cy="1057275"/>
          </a:xfrm>
          <a:prstGeom prst="rect">
            <a:avLst/>
          </a:prstGeom>
        </p:spPr>
      </p:pic>
      <p:pic>
        <p:nvPicPr>
          <p:cNvPr id="5" name="그림 4"/>
          <p:cNvPicPr>
            <a:picLocks noChangeAspect="1"/>
          </p:cNvPicPr>
          <p:nvPr/>
        </p:nvPicPr>
        <p:blipFill>
          <a:blip r:embed="rId4"/>
          <a:stretch>
            <a:fillRect/>
          </a:stretch>
        </p:blipFill>
        <p:spPr>
          <a:xfrm>
            <a:off x="3917333" y="5223510"/>
            <a:ext cx="2476500" cy="1057275"/>
          </a:xfrm>
          <a:prstGeom prst="rect">
            <a:avLst/>
          </a:prstGeom>
        </p:spPr>
      </p:pic>
      <p:pic>
        <p:nvPicPr>
          <p:cNvPr id="6" name="그림 5"/>
          <p:cNvPicPr>
            <a:picLocks noChangeAspect="1"/>
          </p:cNvPicPr>
          <p:nvPr/>
        </p:nvPicPr>
        <p:blipFill>
          <a:blip r:embed="rId5"/>
          <a:stretch>
            <a:fillRect/>
          </a:stretch>
        </p:blipFill>
        <p:spPr>
          <a:xfrm>
            <a:off x="1022465" y="5223510"/>
            <a:ext cx="2476500" cy="1057275"/>
          </a:xfrm>
          <a:prstGeom prst="rect">
            <a:avLst/>
          </a:prstGeom>
        </p:spPr>
      </p:pic>
    </p:spTree>
    <p:extLst>
      <p:ext uri="{BB962C8B-B14F-4D97-AF65-F5344CB8AC3E}">
        <p14:creationId xmlns:p14="http://schemas.microsoft.com/office/powerpoint/2010/main" val="839117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280644" y="1645880"/>
            <a:ext cx="9281993" cy="4384386"/>
          </a:xfrm>
          <a:prstGeom prst="rect">
            <a:avLst/>
          </a:prstGeom>
        </p:spPr>
      </p:pic>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ko-KR" altLang="en-US" dirty="0"/>
              <a:t>각 </a:t>
            </a:r>
            <a:r>
              <a:rPr lang="ko-KR" altLang="en-US" dirty="0" err="1"/>
              <a:t>스위칭</a:t>
            </a:r>
            <a:r>
              <a:rPr lang="ko-KR" altLang="en-US" dirty="0"/>
              <a:t> 방식 상세 비교 시뮬레이션 결과</a:t>
            </a:r>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55</a:t>
            </a:fld>
            <a:endParaRPr lang="ko-KR" altLang="en-US"/>
          </a:p>
        </p:txBody>
      </p:sp>
      <p:sp>
        <p:nvSpPr>
          <p:cNvPr id="10" name="직사각형 9"/>
          <p:cNvSpPr/>
          <p:nvPr/>
        </p:nvSpPr>
        <p:spPr bwMode="auto">
          <a:xfrm>
            <a:off x="3670414" y="1805472"/>
            <a:ext cx="2892294" cy="3824004"/>
          </a:xfrm>
          <a:prstGeom prst="rect">
            <a:avLst/>
          </a:prstGeom>
          <a:noFill/>
          <a:ln w="38100" cap="flat" cmpd="sng" algn="ctr">
            <a:solidFill>
              <a:srgbClr val="FD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1" name="직사각형 10"/>
          <p:cNvSpPr/>
          <p:nvPr/>
        </p:nvSpPr>
        <p:spPr bwMode="auto">
          <a:xfrm>
            <a:off x="6562708" y="1805472"/>
            <a:ext cx="2892294" cy="3824004"/>
          </a:xfrm>
          <a:prstGeom prst="rect">
            <a:avLst/>
          </a:prstGeom>
          <a:noFill/>
          <a:ln w="38100" cap="flat" cmpd="sng" algn="ctr">
            <a:solidFill>
              <a:srgbClr val="00B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2" name="직사각형 11"/>
          <p:cNvSpPr/>
          <p:nvPr/>
        </p:nvSpPr>
        <p:spPr bwMode="auto">
          <a:xfrm>
            <a:off x="772688" y="1805472"/>
            <a:ext cx="2892294" cy="3824004"/>
          </a:xfrm>
          <a:prstGeom prst="rect">
            <a:avLst/>
          </a:prstGeom>
          <a:noFill/>
          <a:ln w="38100" cap="flat" cmpd="sng" algn="ctr">
            <a:solidFill>
              <a:srgbClr val="FFC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800" b="1" i="0" u="none" strike="noStrike" cap="none" normalizeH="0" baseline="0">
              <a:ln>
                <a:noFill/>
              </a:ln>
              <a:solidFill>
                <a:schemeClr val="tx1"/>
              </a:solidFill>
              <a:effectLst/>
              <a:latin typeface="Arial" charset="0"/>
              <a:ea typeface="굴림" pitchFamily="50" charset="-127"/>
            </a:endParaRPr>
          </a:p>
        </p:txBody>
      </p:sp>
      <p:sp>
        <p:nvSpPr>
          <p:cNvPr id="13" name="TextBox 12"/>
          <p:cNvSpPr txBox="1"/>
          <p:nvPr/>
        </p:nvSpPr>
        <p:spPr>
          <a:xfrm>
            <a:off x="1830876" y="1419523"/>
            <a:ext cx="775918"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SVPWM</a:t>
            </a:r>
            <a:endParaRPr lang="ko-KR" altLang="en-US" sz="1200" baseline="0" dirty="0" err="1">
              <a:latin typeface="맑은 고딕" panose="020B0503020000020004" pitchFamily="50" charset="-127"/>
              <a:ea typeface="맑은 고딕" panose="020B0503020000020004" pitchFamily="50" charset="-127"/>
            </a:endParaRPr>
          </a:p>
        </p:txBody>
      </p:sp>
      <p:sp>
        <p:nvSpPr>
          <p:cNvPr id="14" name="TextBox 13"/>
          <p:cNvSpPr txBox="1"/>
          <p:nvPr/>
        </p:nvSpPr>
        <p:spPr>
          <a:xfrm>
            <a:off x="4779898" y="1419523"/>
            <a:ext cx="673326" cy="276999"/>
          </a:xfrm>
          <a:prstGeom prst="rect">
            <a:avLst/>
          </a:prstGeom>
          <a:noFill/>
        </p:spPr>
        <p:txBody>
          <a:bodyPr wrap="none" rtlCol="0">
            <a:spAutoFit/>
          </a:bodyPr>
          <a:lstStyle/>
          <a:p>
            <a:r>
              <a:rPr lang="en-US" altLang="ko-KR" sz="1200" baseline="0" dirty="0">
                <a:latin typeface="맑은 고딕" panose="020B0503020000020004" pitchFamily="50" charset="-127"/>
                <a:ea typeface="맑은 고딕" panose="020B0503020000020004" pitchFamily="50" charset="-127"/>
              </a:rPr>
              <a:t>SPWM</a:t>
            </a:r>
            <a:endParaRPr lang="ko-KR" altLang="en-US" sz="1200" baseline="0" dirty="0" err="1">
              <a:latin typeface="맑은 고딕" panose="020B0503020000020004" pitchFamily="50" charset="-127"/>
              <a:ea typeface="맑은 고딕" panose="020B0503020000020004" pitchFamily="50" charset="-127"/>
            </a:endParaRPr>
          </a:p>
        </p:txBody>
      </p:sp>
      <p:sp>
        <p:nvSpPr>
          <p:cNvPr id="15" name="TextBox 14"/>
          <p:cNvSpPr txBox="1"/>
          <p:nvPr/>
        </p:nvSpPr>
        <p:spPr>
          <a:xfrm>
            <a:off x="7309112" y="1419523"/>
            <a:ext cx="1399486" cy="276999"/>
          </a:xfrm>
          <a:prstGeom prst="rect">
            <a:avLst/>
          </a:prstGeom>
          <a:noFill/>
        </p:spPr>
        <p:txBody>
          <a:bodyPr wrap="none" rtlCol="0">
            <a:spAutoFit/>
          </a:bodyPr>
          <a:lstStyle/>
          <a:p>
            <a:r>
              <a:rPr lang="en-US" altLang="ko-KR" sz="1200" baseline="0">
                <a:latin typeface="맑은 고딕" panose="020B0503020000020004" pitchFamily="50" charset="-127"/>
                <a:ea typeface="맑은 고딕" panose="020B0503020000020004" pitchFamily="50" charset="-127"/>
              </a:rPr>
              <a:t>SPWM+</a:t>
            </a:r>
            <a:r>
              <a:rPr lang="ko-KR" altLang="en-US" sz="1200" baseline="0" dirty="0">
                <a:latin typeface="맑은 고딕" panose="020B0503020000020004" pitchFamily="50" charset="-127"/>
                <a:ea typeface="맑은 고딕" panose="020B0503020000020004" pitchFamily="50" charset="-127"/>
              </a:rPr>
              <a:t>옵셋전압</a:t>
            </a:r>
          </a:p>
        </p:txBody>
      </p:sp>
    </p:spTree>
    <p:extLst>
      <p:ext uri="{BB962C8B-B14F-4D97-AF65-F5344CB8AC3E}">
        <p14:creationId xmlns:p14="http://schemas.microsoft.com/office/powerpoint/2010/main" val="192311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2.2 </a:t>
            </a:r>
            <a:r>
              <a:rPr lang="ko-KR" altLang="en-US" dirty="0"/>
              <a:t>인버터의 </a:t>
            </a:r>
            <a:r>
              <a:rPr lang="ko-KR" altLang="en-US" dirty="0" err="1"/>
              <a:t>스위칭</a:t>
            </a:r>
            <a:r>
              <a:rPr lang="ko-KR" altLang="en-US" dirty="0"/>
              <a:t> 변조방식</a:t>
            </a:r>
          </a:p>
        </p:txBody>
      </p:sp>
      <p:sp>
        <p:nvSpPr>
          <p:cNvPr id="3" name="내용 개체 틀 2"/>
          <p:cNvSpPr>
            <a:spLocks noGrp="1"/>
          </p:cNvSpPr>
          <p:nvPr>
            <p:ph idx="1"/>
          </p:nvPr>
        </p:nvSpPr>
        <p:spPr>
          <a:xfrm>
            <a:off x="631825" y="836712"/>
            <a:ext cx="8610600" cy="5040213"/>
          </a:xfrm>
        </p:spPr>
        <p:txBody>
          <a:bodyPr/>
          <a:lstStyle/>
          <a:p>
            <a:r>
              <a:rPr lang="ko-KR" altLang="en-US" dirty="0"/>
              <a:t>각 </a:t>
            </a:r>
            <a:r>
              <a:rPr lang="ko-KR" altLang="en-US" dirty="0" err="1"/>
              <a:t>스위칭</a:t>
            </a:r>
            <a:r>
              <a:rPr lang="ko-KR" altLang="en-US" dirty="0"/>
              <a:t> 방식 상세 비교 시뮬레이션 결과</a:t>
            </a:r>
            <a:endParaRPr lang="en-US" altLang="ko-KR" dirty="0"/>
          </a:p>
          <a:p>
            <a:pPr lvl="1"/>
            <a:r>
              <a:rPr lang="en-US" altLang="ko-KR" dirty="0"/>
              <a:t>FFT </a:t>
            </a:r>
            <a:r>
              <a:rPr lang="ko-KR" altLang="en-US" dirty="0"/>
              <a:t>분석</a:t>
            </a:r>
            <a:endParaRPr lang="en-US" altLang="ko-KR" dirty="0"/>
          </a:p>
          <a:p>
            <a:pPr lvl="2"/>
            <a:r>
              <a:rPr lang="ko-KR" altLang="en-US" dirty="0" err="1"/>
              <a:t>스위칭</a:t>
            </a:r>
            <a:r>
              <a:rPr lang="ko-KR" altLang="en-US" dirty="0"/>
              <a:t> 주파수의 배수로 </a:t>
            </a:r>
            <a:r>
              <a:rPr lang="ko-KR" altLang="en-US" dirty="0" err="1"/>
              <a:t>리플이</a:t>
            </a:r>
            <a:r>
              <a:rPr lang="ko-KR" altLang="en-US" dirty="0"/>
              <a:t> 발생</a:t>
            </a:r>
            <a:endParaRPr lang="en-US" altLang="ko-KR" dirty="0"/>
          </a:p>
          <a:p>
            <a:pPr lvl="2"/>
            <a:r>
              <a:rPr lang="ko-KR" altLang="en-US" dirty="0"/>
              <a:t>여러 배수 중 </a:t>
            </a:r>
            <a:r>
              <a:rPr lang="ko-KR" altLang="en-US" dirty="0" err="1"/>
              <a:t>스위칭</a:t>
            </a:r>
            <a:r>
              <a:rPr lang="ko-KR" altLang="en-US" dirty="0"/>
              <a:t> 주파수와 </a:t>
            </a:r>
            <a:r>
              <a:rPr lang="en-US" altLang="ko-KR" dirty="0"/>
              <a:t>2</a:t>
            </a:r>
            <a:r>
              <a:rPr lang="ko-KR" altLang="en-US" dirty="0"/>
              <a:t>차 </a:t>
            </a:r>
            <a:r>
              <a:rPr lang="ko-KR" altLang="en-US" dirty="0" err="1"/>
              <a:t>스위칭</a:t>
            </a:r>
            <a:r>
              <a:rPr lang="ko-KR" altLang="en-US" dirty="0"/>
              <a:t> 주파수가 가장 크게 발생</a:t>
            </a:r>
            <a:endParaRPr lang="en-US" altLang="ko-KR" dirty="0"/>
          </a:p>
          <a:p>
            <a:pPr lvl="2"/>
            <a:endParaRPr lang="en-US" altLang="ko-KR" dirty="0"/>
          </a:p>
          <a:p>
            <a:pPr lvl="3"/>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56</a:t>
            </a:fld>
            <a:endParaRPr lang="ko-KR" altLang="en-US"/>
          </a:p>
        </p:txBody>
      </p:sp>
      <p:pic>
        <p:nvPicPr>
          <p:cNvPr id="5" name="그림 4"/>
          <p:cNvPicPr>
            <a:picLocks noChangeAspect="1"/>
          </p:cNvPicPr>
          <p:nvPr/>
        </p:nvPicPr>
        <p:blipFill>
          <a:blip r:embed="rId2"/>
          <a:stretch>
            <a:fillRect/>
          </a:stretch>
        </p:blipFill>
        <p:spPr>
          <a:xfrm>
            <a:off x="142769" y="3047140"/>
            <a:ext cx="5674327" cy="2443915"/>
          </a:xfrm>
          <a:prstGeom prst="rect">
            <a:avLst/>
          </a:prstGeom>
        </p:spPr>
      </p:pic>
      <p:pic>
        <p:nvPicPr>
          <p:cNvPr id="6" name="그림 5"/>
          <p:cNvPicPr>
            <a:picLocks noChangeAspect="1"/>
          </p:cNvPicPr>
          <p:nvPr/>
        </p:nvPicPr>
        <p:blipFill>
          <a:blip r:embed="rId3"/>
          <a:stretch>
            <a:fillRect/>
          </a:stretch>
        </p:blipFill>
        <p:spPr>
          <a:xfrm>
            <a:off x="5742457" y="2287304"/>
            <a:ext cx="4163543" cy="3963586"/>
          </a:xfrm>
          <a:prstGeom prst="rect">
            <a:avLst/>
          </a:prstGeom>
        </p:spPr>
      </p:pic>
      <p:cxnSp>
        <p:nvCxnSpPr>
          <p:cNvPr id="9" name="직선 연결선 8"/>
          <p:cNvCxnSpPr/>
          <p:nvPr/>
        </p:nvCxnSpPr>
        <p:spPr bwMode="auto">
          <a:xfrm>
            <a:off x="7420322" y="2204864"/>
            <a:ext cx="0" cy="396044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7" name="직선 연결선 16"/>
          <p:cNvCxnSpPr/>
          <p:nvPr/>
        </p:nvCxnSpPr>
        <p:spPr bwMode="auto">
          <a:xfrm>
            <a:off x="8724974" y="2204864"/>
            <a:ext cx="0" cy="396044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8" name="직선 연결선 17"/>
          <p:cNvCxnSpPr/>
          <p:nvPr/>
        </p:nvCxnSpPr>
        <p:spPr bwMode="auto">
          <a:xfrm>
            <a:off x="8073836" y="2204864"/>
            <a:ext cx="0" cy="3960440"/>
          </a:xfrm>
          <a:prstGeom prst="line">
            <a:avLst/>
          </a:prstGeom>
          <a:solidFill>
            <a:schemeClr val="accent1"/>
          </a:solidFill>
          <a:ln w="12700" cap="flat"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35292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개발 배경</a:t>
            </a:r>
            <a:endParaRPr lang="en-US" altLang="ko-KR" dirty="0"/>
          </a:p>
          <a:p>
            <a:pPr lvl="2"/>
            <a:r>
              <a:rPr lang="ko-KR" altLang="en-US" dirty="0"/>
              <a:t>인버터는 파형을 전달함에 있어 고조파 성분을 포함</a:t>
            </a:r>
            <a:endParaRPr lang="en-US" altLang="ko-KR" dirty="0"/>
          </a:p>
          <a:p>
            <a:pPr lvl="3"/>
            <a:r>
              <a:rPr lang="ko-KR" altLang="en-US" dirty="0" err="1"/>
              <a:t>기본파</a:t>
            </a:r>
            <a:r>
              <a:rPr lang="ko-KR" altLang="en-US" dirty="0"/>
              <a:t> 성분과 고조파 성분이 부하에 전달</a:t>
            </a:r>
            <a:endParaRPr lang="en-US" altLang="ko-KR" dirty="0"/>
          </a:p>
          <a:p>
            <a:pPr lvl="3"/>
            <a:r>
              <a:rPr lang="ko-KR" altLang="en-US" dirty="0"/>
              <a:t>실제 사용 전력은 기본파이며 고조파 성분은 이를 방해하는 역할</a:t>
            </a:r>
            <a:endParaRPr lang="en-US" altLang="ko-KR" dirty="0"/>
          </a:p>
          <a:p>
            <a:pPr lvl="2"/>
            <a:r>
              <a:rPr lang="ko-KR" altLang="en-US" dirty="0"/>
              <a:t>고조파 저감을 위한 해결 방법</a:t>
            </a:r>
            <a:endParaRPr lang="en-US" altLang="ko-KR" dirty="0"/>
          </a:p>
          <a:p>
            <a:pPr lvl="3"/>
            <a:r>
              <a:rPr lang="ko-KR" altLang="en-US" dirty="0" err="1"/>
              <a:t>스위칭</a:t>
            </a:r>
            <a:r>
              <a:rPr lang="ko-KR" altLang="en-US" dirty="0"/>
              <a:t> 주파수를 증가</a:t>
            </a:r>
            <a:endParaRPr lang="en-US" altLang="ko-KR" dirty="0"/>
          </a:p>
          <a:p>
            <a:pPr lvl="4"/>
            <a:r>
              <a:rPr lang="ko-KR" altLang="en-US" dirty="0" err="1"/>
              <a:t>스위칭</a:t>
            </a:r>
            <a:r>
              <a:rPr lang="ko-KR" altLang="en-US" dirty="0"/>
              <a:t> 주파수를 증가시키는데 한계가 존재</a:t>
            </a:r>
            <a:endParaRPr lang="en-US" altLang="ko-KR" dirty="0"/>
          </a:p>
          <a:p>
            <a:pPr lvl="3"/>
            <a:r>
              <a:rPr lang="en-US" altLang="ko-KR" dirty="0"/>
              <a:t>3</a:t>
            </a:r>
            <a:r>
              <a:rPr lang="ko-KR" altLang="en-US" dirty="0"/>
              <a:t>레벨 방식</a:t>
            </a:r>
            <a:endParaRPr lang="en-US" altLang="ko-KR" dirty="0"/>
          </a:p>
          <a:p>
            <a:pPr lvl="4"/>
            <a:r>
              <a:rPr lang="en-US" altLang="ko-KR" dirty="0"/>
              <a:t>2</a:t>
            </a:r>
            <a:r>
              <a:rPr lang="ko-KR" altLang="en-US" dirty="0"/>
              <a:t>레벨 방식보다 고조파 성분이 적음</a:t>
            </a:r>
            <a:endParaRPr lang="en-US" altLang="ko-KR" dirty="0"/>
          </a:p>
          <a:p>
            <a:pPr lvl="4"/>
            <a:r>
              <a:rPr lang="ko-KR" altLang="en-US" dirty="0"/>
              <a:t>장치의 차단 전압이 </a:t>
            </a:r>
            <a:r>
              <a:rPr lang="en-US" altLang="ko-KR" dirty="0"/>
              <a:t>DC-link </a:t>
            </a:r>
            <a:r>
              <a:rPr lang="ko-KR" altLang="en-US" dirty="0"/>
              <a:t>전압의 절반이 됨</a:t>
            </a:r>
            <a:endParaRPr lang="en-US" altLang="ko-KR" dirty="0"/>
          </a:p>
          <a:p>
            <a:pPr lvl="1"/>
            <a:r>
              <a:rPr lang="ko-KR" altLang="en-US" dirty="0"/>
              <a:t>구조</a:t>
            </a:r>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5</a:t>
            </a:fld>
            <a:endParaRPr lang="ko-KR" altLang="en-US"/>
          </a:p>
        </p:txBody>
      </p:sp>
      <p:sp>
        <p:nvSpPr>
          <p:cNvPr id="5"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p:cNvGrpSpPr/>
          <p:nvPr/>
        </p:nvGrpSpPr>
        <p:grpSpPr>
          <a:xfrm>
            <a:off x="1784648" y="4203852"/>
            <a:ext cx="2301875" cy="1953399"/>
            <a:chOff x="1280592" y="4322862"/>
            <a:chExt cx="2301875" cy="1953399"/>
          </a:xfrm>
        </p:grpSpPr>
        <p:graphicFrame>
          <p:nvGraphicFramePr>
            <p:cNvPr id="6" name="개체 5"/>
            <p:cNvGraphicFramePr>
              <a:graphicFrameLocks noChangeAspect="1"/>
            </p:cNvGraphicFramePr>
            <p:nvPr>
              <p:extLst/>
            </p:nvPr>
          </p:nvGraphicFramePr>
          <p:xfrm>
            <a:off x="1280592" y="4322862"/>
            <a:ext cx="2301875" cy="1676400"/>
          </p:xfrm>
          <a:graphic>
            <a:graphicData uri="http://schemas.openxmlformats.org/presentationml/2006/ole">
              <mc:AlternateContent xmlns:mc="http://schemas.openxmlformats.org/markup-compatibility/2006">
                <mc:Choice xmlns:v="urn:schemas-microsoft-com:vml" Requires="v">
                  <p:oleObj spid="_x0000_s50192" name="Visio" r:id="rId3" imgW="3924300" imgH="2868930" progId="Visio.Drawing.11">
                    <p:embed/>
                  </p:oleObj>
                </mc:Choice>
                <mc:Fallback>
                  <p:oleObj name="Visio" r:id="rId3" imgW="3924300" imgH="2868930" progId="Visio.Drawing.11">
                    <p:embed/>
                    <p:pic>
                      <p:nvPicPr>
                        <p:cNvPr id="6" name="개체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592" y="4322862"/>
                          <a:ext cx="230187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280592" y="5999262"/>
              <a:ext cx="2301874"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3-</a:t>
              </a:r>
              <a:r>
                <a:rPr lang="ko-KR" altLang="en-US" sz="1200" b="0" baseline="0" dirty="0">
                  <a:latin typeface="맑은 고딕" panose="020B0503020000020004" pitchFamily="50" charset="-127"/>
                  <a:ea typeface="맑은 고딕" panose="020B0503020000020004" pitchFamily="50" charset="-127"/>
                </a:rPr>
                <a:t>레벨 회로도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grpSp>
      <mc:AlternateContent xmlns:mc="http://schemas.openxmlformats.org/markup-compatibility/2006" xmlns:a14="http://schemas.microsoft.com/office/drawing/2010/main">
        <mc:Choice Requires="a14">
          <p:graphicFrame>
            <p:nvGraphicFramePr>
              <p:cNvPr id="9" name="표 8"/>
              <p:cNvGraphicFramePr>
                <a:graphicFrameLocks noGrp="1"/>
              </p:cNvGraphicFramePr>
              <p:nvPr>
                <p:extLst/>
              </p:nvPr>
            </p:nvGraphicFramePr>
            <p:xfrm>
              <a:off x="4431071" y="4434457"/>
              <a:ext cx="4794938" cy="1442468"/>
            </p:xfrm>
            <a:graphic>
              <a:graphicData uri="http://schemas.openxmlformats.org/drawingml/2006/table">
                <a:tbl>
                  <a:tblPr firstRow="1" firstCol="1" bandRow="1">
                    <a:tableStyleId>{5940675A-B579-460E-94D1-54222C63F5DA}</a:tableStyleId>
                  </a:tblPr>
                  <a:tblGrid>
                    <a:gridCol w="1118210">
                      <a:extLst>
                        <a:ext uri="{9D8B030D-6E8A-4147-A177-3AD203B41FA5}">
                          <a16:colId xmlns:a16="http://schemas.microsoft.com/office/drawing/2014/main" val="20000"/>
                        </a:ext>
                      </a:extLst>
                    </a:gridCol>
                    <a:gridCol w="734379">
                      <a:extLst>
                        <a:ext uri="{9D8B030D-6E8A-4147-A177-3AD203B41FA5}">
                          <a16:colId xmlns:a16="http://schemas.microsoft.com/office/drawing/2014/main" val="20001"/>
                        </a:ext>
                      </a:extLst>
                    </a:gridCol>
                    <a:gridCol w="735453">
                      <a:extLst>
                        <a:ext uri="{9D8B030D-6E8A-4147-A177-3AD203B41FA5}">
                          <a16:colId xmlns:a16="http://schemas.microsoft.com/office/drawing/2014/main" val="20002"/>
                        </a:ext>
                      </a:extLst>
                    </a:gridCol>
                    <a:gridCol w="737600">
                      <a:extLst>
                        <a:ext uri="{9D8B030D-6E8A-4147-A177-3AD203B41FA5}">
                          <a16:colId xmlns:a16="http://schemas.microsoft.com/office/drawing/2014/main" val="20003"/>
                        </a:ext>
                      </a:extLst>
                    </a:gridCol>
                    <a:gridCol w="737600">
                      <a:extLst>
                        <a:ext uri="{9D8B030D-6E8A-4147-A177-3AD203B41FA5}">
                          <a16:colId xmlns:a16="http://schemas.microsoft.com/office/drawing/2014/main" val="20004"/>
                        </a:ext>
                      </a:extLst>
                    </a:gridCol>
                    <a:gridCol w="731696">
                      <a:extLst>
                        <a:ext uri="{9D8B030D-6E8A-4147-A177-3AD203B41FA5}">
                          <a16:colId xmlns:a16="http://schemas.microsoft.com/office/drawing/2014/main" val="20005"/>
                        </a:ext>
                      </a:extLst>
                    </a:gridCol>
                  </a:tblGrid>
                  <a:tr h="271972">
                    <a:tc rowSpan="2">
                      <a:txBody>
                        <a:bodyPr/>
                        <a:lstStyle/>
                        <a:p>
                          <a:pPr algn="ctr" latinLnBrk="1">
                            <a:lnSpc>
                              <a:spcPct val="115000"/>
                            </a:lnSpc>
                            <a:spcAft>
                              <a:spcPts val="0"/>
                            </a:spcAft>
                          </a:pPr>
                          <a:r>
                            <a:rPr lang="ko-KR" sz="800" kern="100" dirty="0" err="1">
                              <a:effectLst/>
                              <a:latin typeface="맑은 고딕" panose="020B0503020000020004" pitchFamily="50" charset="-127"/>
                              <a:ea typeface="맑은 고딕" panose="020B0503020000020004" pitchFamily="50" charset="-127"/>
                            </a:rPr>
                            <a:t>스위칭</a:t>
                          </a:r>
                          <a:endParaRPr lang="ko-KR" sz="1000" kern="100" dirty="0">
                            <a:effectLst/>
                            <a:latin typeface="맑은 고딕" panose="020B0503020000020004" pitchFamily="50" charset="-127"/>
                            <a:ea typeface="맑은 고딕" panose="020B0503020000020004" pitchFamily="50" charset="-127"/>
                          </a:endParaRPr>
                        </a:p>
                        <a:p>
                          <a:pPr algn="ctr" latinLnBrk="1">
                            <a:lnSpc>
                              <a:spcPct val="115000"/>
                            </a:lnSpc>
                            <a:spcAft>
                              <a:spcPts val="0"/>
                            </a:spcAft>
                          </a:pPr>
                          <a:r>
                            <a:rPr lang="ko-KR" sz="800" kern="100" dirty="0">
                              <a:effectLst/>
                              <a:latin typeface="맑은 고딕" panose="020B0503020000020004" pitchFamily="50" charset="-127"/>
                              <a:ea typeface="맑은 고딕" panose="020B0503020000020004" pitchFamily="50" charset="-127"/>
                            </a:rPr>
                            <a:t>부호</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gridSpan="4">
                      <a:txBody>
                        <a:bodyPr/>
                        <a:lstStyle/>
                        <a:p>
                          <a:pPr algn="ctr" latinLnBrk="1">
                            <a:lnSpc>
                              <a:spcPct val="115000"/>
                            </a:lnSpc>
                            <a:spcAft>
                              <a:spcPts val="0"/>
                            </a:spcAft>
                          </a:pPr>
                          <a:r>
                            <a:rPr lang="ko-KR" sz="800" kern="100" dirty="0" err="1">
                              <a:effectLst/>
                              <a:latin typeface="맑은 고딕" panose="020B0503020000020004" pitchFamily="50" charset="-127"/>
                              <a:ea typeface="맑은 고딕" panose="020B0503020000020004" pitchFamily="50" charset="-127"/>
                            </a:rPr>
                            <a:t>스위칭</a:t>
                          </a:r>
                          <a:r>
                            <a:rPr lang="ko-KR" sz="800" kern="100" dirty="0">
                              <a:effectLst/>
                              <a:latin typeface="맑은 고딕" panose="020B0503020000020004" pitchFamily="50" charset="-127"/>
                              <a:ea typeface="맑은 고딕" panose="020B0503020000020004" pitchFamily="50" charset="-127"/>
                            </a:rPr>
                            <a:t> 상태</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latinLnBrk="1">
                            <a:lnSpc>
                              <a:spcPct val="115000"/>
                            </a:lnSpc>
                            <a:spcAft>
                              <a:spcPts val="0"/>
                            </a:spcAft>
                          </a:pPr>
                          <a:r>
                            <a:rPr lang="ko-KR" sz="800" kern="100" dirty="0">
                              <a:effectLst/>
                              <a:latin typeface="맑은 고딕" panose="020B0503020000020004" pitchFamily="50" charset="-127"/>
                              <a:ea typeface="맑은 고딕" panose="020B0503020000020004" pitchFamily="50" charset="-127"/>
                            </a:rPr>
                            <a:t>출력</a:t>
                          </a:r>
                          <a:endParaRPr lang="ko-KR" sz="1000" kern="100" dirty="0">
                            <a:effectLst/>
                            <a:latin typeface="맑은 고딕" panose="020B0503020000020004" pitchFamily="50" charset="-127"/>
                            <a:ea typeface="맑은 고딕" panose="020B0503020000020004" pitchFamily="50" charset="-127"/>
                          </a:endParaRPr>
                        </a:p>
                        <a:p>
                          <a:pPr algn="ctr" latinLnBrk="1">
                            <a:lnSpc>
                              <a:spcPct val="115000"/>
                            </a:lnSpc>
                            <a:spcAft>
                              <a:spcPts val="0"/>
                            </a:spcAft>
                          </a:pPr>
                          <a:r>
                            <a:rPr lang="ko-KR" sz="800" kern="100" dirty="0">
                              <a:effectLst/>
                              <a:latin typeface="맑은 고딕" panose="020B0503020000020004" pitchFamily="50" charset="-127"/>
                              <a:ea typeface="맑은 고딕" panose="020B0503020000020004" pitchFamily="50" charset="-127"/>
                            </a:rPr>
                            <a:t>전압</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99508">
                    <a:tc vMerge="1">
                      <a:txBody>
                        <a:bodyPr/>
                        <a:lstStyle/>
                        <a:p>
                          <a:pPr latinLnBrk="1"/>
                          <a:endParaRPr lang="ko-KR" altLang="en-US"/>
                        </a:p>
                      </a:txBody>
                      <a:tcP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S1</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S2</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S3</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S4</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vMerge="1">
                      <a:txBody>
                        <a:bodyPr/>
                        <a:lstStyle/>
                        <a:p>
                          <a:pPr latinLnBrk="1"/>
                          <a:endParaRPr lang="ko-KR" altLang="en-US"/>
                        </a:p>
                      </a:txBody>
                      <a:tcPr/>
                    </a:tc>
                    <a:extLst>
                      <a:ext uri="{0D108BD9-81ED-4DB2-BD59-A6C34878D82A}">
                        <a16:rowId xmlns:a16="http://schemas.microsoft.com/office/drawing/2014/main" val="10001"/>
                      </a:ext>
                    </a:extLst>
                  </a:tr>
                  <a:tr h="299508">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P</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14:m>
                            <m:oMathPara xmlns:m="http://schemas.openxmlformats.org/officeDocument/2006/math">
                              <m:oMathParaPr>
                                <m:jc m:val="centerGroup"/>
                              </m:oMathParaPr>
                              <m:oMath xmlns:m="http://schemas.openxmlformats.org/officeDocument/2006/math">
                                <m:r>
                                  <a:rPr lang="en-US" sz="800" i="1" kern="100" dirty="0" smtClean="0">
                                    <a:effectLst/>
                                    <a:latin typeface="Cambria Math" panose="02040503050406030204" pitchFamily="18" charset="0"/>
                                    <a:ea typeface="맑은 고딕" panose="020B0503020000020004" pitchFamily="50" charset="-127"/>
                                  </a:rPr>
                                  <m:t>𝑉</m:t>
                                </m:r>
                                <m:r>
                                  <a:rPr lang="en-US" sz="800" i="1" kern="100" dirty="0" smtClean="0">
                                    <a:effectLst/>
                                    <a:latin typeface="Cambria Math" panose="02040503050406030204" pitchFamily="18" charset="0"/>
                                    <a:ea typeface="맑은 고딕" panose="020B0503020000020004" pitchFamily="50" charset="-127"/>
                                  </a:rPr>
                                  <m:t>_</m:t>
                                </m:r>
                                <m:r>
                                  <a:rPr lang="en-US" sz="800" i="1" kern="100" dirty="0" smtClean="0">
                                    <a:effectLst/>
                                    <a:latin typeface="Cambria Math" panose="02040503050406030204" pitchFamily="18" charset="0"/>
                                    <a:ea typeface="맑은 고딕" panose="020B0503020000020004" pitchFamily="50" charset="-127"/>
                                  </a:rPr>
                                  <m:t>𝑑𝑐</m:t>
                                </m:r>
                                <m:r>
                                  <a:rPr lang="en-US" sz="800" i="1" kern="100" dirty="0">
                                    <a:effectLst/>
                                    <a:latin typeface="Cambria Math" panose="02040503050406030204" pitchFamily="18" charset="0"/>
                                    <a:ea typeface="맑은 고딕" panose="020B0503020000020004" pitchFamily="50" charset="-127"/>
                                  </a:rPr>
                                  <m:t>/2</m:t>
                                </m:r>
                              </m:oMath>
                            </m:oMathPara>
                          </a14:m>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71972">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OFF</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0</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99508">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OFF</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14:m>
                            <m:oMathPara xmlns:m="http://schemas.openxmlformats.org/officeDocument/2006/math">
                              <m:oMathParaPr>
                                <m:jc m:val="centerGroup"/>
                              </m:oMathParaPr>
                              <m:oMath xmlns:m="http://schemas.openxmlformats.org/officeDocument/2006/math">
                                <m:r>
                                  <a:rPr lang="en-US" sz="800" i="1" kern="100" dirty="0" smtClean="0">
                                    <a:effectLst/>
                                    <a:latin typeface="Cambria Math" panose="02040503050406030204" pitchFamily="18" charset="0"/>
                                    <a:ea typeface="맑은 고딕" panose="020B0503020000020004" pitchFamily="50" charset="-127"/>
                                  </a:rPr>
                                  <m:t>− </m:t>
                                </m:r>
                                <m:r>
                                  <a:rPr lang="en-US" sz="800" i="1" kern="100" dirty="0" err="1">
                                    <a:effectLst/>
                                    <a:latin typeface="Cambria Math" panose="02040503050406030204" pitchFamily="18" charset="0"/>
                                    <a:ea typeface="맑은 고딕" panose="020B0503020000020004" pitchFamily="50" charset="-127"/>
                                  </a:rPr>
                                  <m:t>𝑉</m:t>
                                </m:r>
                                <m:r>
                                  <a:rPr lang="en-US" sz="800" i="1" kern="100" dirty="0" smtClean="0">
                                    <a:effectLst/>
                                    <a:latin typeface="Cambria Math" panose="02040503050406030204" pitchFamily="18" charset="0"/>
                                    <a:ea typeface="맑은 고딕" panose="020B0503020000020004" pitchFamily="50" charset="-127"/>
                                  </a:rPr>
                                  <m:t>_</m:t>
                                </m:r>
                                <m:r>
                                  <a:rPr lang="en-US" sz="800" i="1" kern="100" dirty="0" err="1">
                                    <a:effectLst/>
                                    <a:latin typeface="Cambria Math" panose="02040503050406030204" pitchFamily="18" charset="0"/>
                                    <a:ea typeface="맑은 고딕" panose="020B0503020000020004" pitchFamily="50" charset="-127"/>
                                  </a:rPr>
                                  <m:t>𝑑𝑐</m:t>
                                </m:r>
                                <m:r>
                                  <a:rPr lang="en-US" sz="800" i="1" kern="100" dirty="0">
                                    <a:effectLst/>
                                    <a:latin typeface="Cambria Math" panose="02040503050406030204" pitchFamily="18" charset="0"/>
                                    <a:ea typeface="맑은 고딕" panose="020B0503020000020004" pitchFamily="50" charset="-127"/>
                                  </a:rPr>
                                  <m:t>/2</m:t>
                                </m:r>
                              </m:oMath>
                            </m:oMathPara>
                          </a14:m>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mc:Choice>
        <mc:Fallback xmlns="">
          <p:graphicFrame>
            <p:nvGraphicFramePr>
              <p:cNvPr id="9" name="표 8"/>
              <p:cNvGraphicFramePr>
                <a:graphicFrameLocks noGrp="1"/>
              </p:cNvGraphicFramePr>
              <p:nvPr>
                <p:extLst>
                  <p:ext uri="{D42A27DB-BD31-4B8C-83A1-F6EECF244321}">
                    <p14:modId xmlns:p14="http://schemas.microsoft.com/office/powerpoint/2010/main" val="3076885032"/>
                  </p:ext>
                </p:extLst>
              </p:nvPr>
            </p:nvGraphicFramePr>
            <p:xfrm>
              <a:off x="4431071" y="4434457"/>
              <a:ext cx="4794938" cy="1442468"/>
            </p:xfrm>
            <a:graphic>
              <a:graphicData uri="http://schemas.openxmlformats.org/drawingml/2006/table">
                <a:tbl>
                  <a:tblPr firstRow="1" firstCol="1" bandRow="1">
                    <a:tableStyleId>{5940675A-B579-460E-94D1-54222C63F5DA}</a:tableStyleId>
                  </a:tblPr>
                  <a:tblGrid>
                    <a:gridCol w="1118210"/>
                    <a:gridCol w="734379"/>
                    <a:gridCol w="735453"/>
                    <a:gridCol w="737600"/>
                    <a:gridCol w="737600"/>
                    <a:gridCol w="731696"/>
                  </a:tblGrid>
                  <a:tr h="271972">
                    <a:tc rowSpan="2">
                      <a:txBody>
                        <a:bodyPr/>
                        <a:lstStyle/>
                        <a:p>
                          <a:pPr algn="ctr" latinLnBrk="1">
                            <a:lnSpc>
                              <a:spcPct val="115000"/>
                            </a:lnSpc>
                            <a:spcAft>
                              <a:spcPts val="0"/>
                            </a:spcAft>
                          </a:pPr>
                          <a:r>
                            <a:rPr lang="ko-KR" sz="800" kern="100" dirty="0" err="1" smtClean="0">
                              <a:effectLst/>
                              <a:latin typeface="맑은 고딕" panose="020B0503020000020004" pitchFamily="50" charset="-127"/>
                              <a:ea typeface="맑은 고딕" panose="020B0503020000020004" pitchFamily="50" charset="-127"/>
                            </a:rPr>
                            <a:t>스위칭</a:t>
                          </a:r>
                          <a:endParaRPr lang="ko-KR" sz="1000" kern="100" dirty="0">
                            <a:effectLst/>
                            <a:latin typeface="맑은 고딕" panose="020B0503020000020004" pitchFamily="50" charset="-127"/>
                            <a:ea typeface="맑은 고딕" panose="020B0503020000020004" pitchFamily="50" charset="-127"/>
                          </a:endParaRPr>
                        </a:p>
                        <a:p>
                          <a:pPr algn="ctr" latinLnBrk="1">
                            <a:lnSpc>
                              <a:spcPct val="115000"/>
                            </a:lnSpc>
                            <a:spcAft>
                              <a:spcPts val="0"/>
                            </a:spcAft>
                          </a:pPr>
                          <a:r>
                            <a:rPr lang="ko-KR" sz="800" kern="100" dirty="0">
                              <a:effectLst/>
                              <a:latin typeface="맑은 고딕" panose="020B0503020000020004" pitchFamily="50" charset="-127"/>
                              <a:ea typeface="맑은 고딕" panose="020B0503020000020004" pitchFamily="50" charset="-127"/>
                            </a:rPr>
                            <a:t>부호</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gridSpan="4">
                      <a:txBody>
                        <a:bodyPr/>
                        <a:lstStyle/>
                        <a:p>
                          <a:pPr algn="ctr" latinLnBrk="1">
                            <a:lnSpc>
                              <a:spcPct val="115000"/>
                            </a:lnSpc>
                            <a:spcAft>
                              <a:spcPts val="0"/>
                            </a:spcAft>
                          </a:pPr>
                          <a:r>
                            <a:rPr lang="ko-KR" sz="800" kern="100" dirty="0" err="1" smtClean="0">
                              <a:effectLst/>
                              <a:latin typeface="맑은 고딕" panose="020B0503020000020004" pitchFamily="50" charset="-127"/>
                              <a:ea typeface="맑은 고딕" panose="020B0503020000020004" pitchFamily="50" charset="-127"/>
                            </a:rPr>
                            <a:t>스위칭</a:t>
                          </a:r>
                          <a:r>
                            <a:rPr lang="ko-KR" sz="800" kern="100" dirty="0" smtClean="0">
                              <a:effectLst/>
                              <a:latin typeface="맑은 고딕" panose="020B0503020000020004" pitchFamily="50" charset="-127"/>
                              <a:ea typeface="맑은 고딕" panose="020B0503020000020004" pitchFamily="50" charset="-127"/>
                            </a:rPr>
                            <a:t> </a:t>
                          </a:r>
                          <a:r>
                            <a:rPr lang="ko-KR" sz="800" kern="100" dirty="0">
                              <a:effectLst/>
                              <a:latin typeface="맑은 고딕" panose="020B0503020000020004" pitchFamily="50" charset="-127"/>
                              <a:ea typeface="맑은 고딕" panose="020B0503020000020004" pitchFamily="50" charset="-127"/>
                            </a:rPr>
                            <a:t>상태</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latinLnBrk="1">
                            <a:lnSpc>
                              <a:spcPct val="115000"/>
                            </a:lnSpc>
                            <a:spcAft>
                              <a:spcPts val="0"/>
                            </a:spcAft>
                          </a:pPr>
                          <a:r>
                            <a:rPr lang="ko-KR" sz="800" kern="100" dirty="0" smtClean="0">
                              <a:effectLst/>
                              <a:latin typeface="맑은 고딕" panose="020B0503020000020004" pitchFamily="50" charset="-127"/>
                              <a:ea typeface="맑은 고딕" panose="020B0503020000020004" pitchFamily="50" charset="-127"/>
                            </a:rPr>
                            <a:t>출력</a:t>
                          </a:r>
                          <a:endParaRPr lang="ko-KR" sz="1000" kern="100" dirty="0">
                            <a:effectLst/>
                            <a:latin typeface="맑은 고딕" panose="020B0503020000020004" pitchFamily="50" charset="-127"/>
                            <a:ea typeface="맑은 고딕" panose="020B0503020000020004" pitchFamily="50" charset="-127"/>
                          </a:endParaRPr>
                        </a:p>
                        <a:p>
                          <a:pPr algn="ctr" latinLnBrk="1">
                            <a:lnSpc>
                              <a:spcPct val="115000"/>
                            </a:lnSpc>
                            <a:spcAft>
                              <a:spcPts val="0"/>
                            </a:spcAft>
                          </a:pPr>
                          <a:r>
                            <a:rPr lang="ko-KR" sz="800" kern="100" dirty="0">
                              <a:effectLst/>
                              <a:latin typeface="맑은 고딕" panose="020B0503020000020004" pitchFamily="50" charset="-127"/>
                              <a:ea typeface="맑은 고딕" panose="020B0503020000020004" pitchFamily="50" charset="-127"/>
                            </a:rPr>
                            <a:t>전압</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r>
                  <a:tr h="299508">
                    <a:tc vMerge="1">
                      <a:txBody>
                        <a:bodyPr/>
                        <a:lstStyle/>
                        <a:p>
                          <a:pPr latinLnBrk="1"/>
                          <a:endParaRPr lang="ko-KR" altLang="en-US"/>
                        </a:p>
                      </a:txBody>
                      <a:tcP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S1</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S2</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S3</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S4</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vMerge="1">
                      <a:txBody>
                        <a:bodyPr/>
                        <a:lstStyle/>
                        <a:p>
                          <a:pPr latinLnBrk="1"/>
                          <a:endParaRPr lang="ko-KR" altLang="en-US"/>
                        </a:p>
                      </a:txBody>
                      <a:tcPr/>
                    </a:tc>
                  </a:tr>
                  <a:tr h="299508">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P</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endParaRPr lang="ko-KR"/>
                        </a:p>
                      </a:txBody>
                      <a:tcPr marL="68580" marR="68580" marT="0" marB="0" anchor="ctr">
                        <a:blipFill rotWithShape="0">
                          <a:blip r:embed="rId6"/>
                          <a:stretch>
                            <a:fillRect l="-557500" t="-190000" r="-1667" b="-192000"/>
                          </a:stretch>
                        </a:blipFill>
                      </a:tcPr>
                    </a:tc>
                  </a:tr>
                  <a:tr h="271972">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OFF</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0</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r>
                  <a:tr h="299508">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N</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a:effectLst/>
                              <a:latin typeface="맑은 고딕" panose="020B0503020000020004" pitchFamily="50" charset="-127"/>
                              <a:ea typeface="맑은 고딕" panose="020B0503020000020004" pitchFamily="50" charset="-127"/>
                            </a:rPr>
                            <a:t>OFF</a:t>
                          </a:r>
                          <a:endParaRPr lang="ko-KR" sz="10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OFF</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pPr algn="ctr" latinLnBrk="1">
                            <a:lnSpc>
                              <a:spcPct val="115000"/>
                            </a:lnSpc>
                            <a:spcAft>
                              <a:spcPts val="0"/>
                            </a:spcAft>
                          </a:pPr>
                          <a:r>
                            <a:rPr lang="en-US" sz="800" kern="100" dirty="0">
                              <a:effectLst/>
                              <a:latin typeface="맑은 고딕" panose="020B0503020000020004" pitchFamily="50" charset="-127"/>
                              <a:ea typeface="맑은 고딕" panose="020B0503020000020004" pitchFamily="50" charset="-127"/>
                            </a:rPr>
                            <a:t>ON</a:t>
                          </a:r>
                          <a:endParaRPr lang="ko-KR" sz="10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tc>
                    <a:tc>
                      <a:txBody>
                        <a:bodyPr/>
                        <a:lstStyle/>
                        <a:p>
                          <a:endParaRPr lang="ko-KR"/>
                        </a:p>
                      </a:txBody>
                      <a:tcPr marL="68580" marR="68580" marT="0" marB="0" anchor="ctr">
                        <a:blipFill rotWithShape="0">
                          <a:blip r:embed="rId6"/>
                          <a:stretch>
                            <a:fillRect l="-557500" t="-387755" r="-1667" b="-4082"/>
                          </a:stretch>
                        </a:blipFill>
                      </a:tcPr>
                    </a:tc>
                  </a:tr>
                </a:tbl>
              </a:graphicData>
            </a:graphic>
          </p:graphicFrame>
        </mc:Fallback>
      </mc:AlternateContent>
      <p:sp>
        <p:nvSpPr>
          <p:cNvPr id="10" name="TextBox 9"/>
          <p:cNvSpPr txBox="1"/>
          <p:nvPr/>
        </p:nvSpPr>
        <p:spPr>
          <a:xfrm>
            <a:off x="4448945" y="5876925"/>
            <a:ext cx="4793480"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a:t>
            </a:r>
            <a:r>
              <a:rPr lang="ko-KR" altLang="en-US" sz="1200" b="0" baseline="0" dirty="0">
                <a:latin typeface="맑은 고딕" panose="020B0503020000020004" pitchFamily="50" charset="-127"/>
                <a:ea typeface="맑은 고딕" panose="020B0503020000020004" pitchFamily="50" charset="-127"/>
              </a:rPr>
              <a:t>스위칭 상태에 따른 인버터의 공간 전압 벡터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4105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mc:AlternateContent xmlns:mc="http://schemas.openxmlformats.org/markup-compatibility/2006">
        <mc:Choice xmlns:a14="http://schemas.microsoft.com/office/drawing/2010/main" Requires="a14">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작동 방식</a:t>
                </a:r>
                <a:endParaRPr lang="en-US" altLang="ko-KR" dirty="0"/>
              </a:p>
              <a:p>
                <a:pPr lvl="2"/>
                <a:r>
                  <a:rPr lang="en-US" altLang="ko-KR" dirty="0"/>
                  <a:t>3</a:t>
                </a:r>
                <a:r>
                  <a:rPr lang="ko-KR" altLang="en-US" dirty="0"/>
                  <a:t>레벨에서 </a:t>
                </a:r>
                <a:r>
                  <a:rPr lang="ko-KR" altLang="en-US" dirty="0" err="1"/>
                  <a:t>스위칭은</a:t>
                </a:r>
                <a:r>
                  <a:rPr lang="ko-KR" altLang="en-US" dirty="0"/>
                  <a:t> </a:t>
                </a:r>
                <a:r>
                  <a:rPr lang="en-US" altLang="ko-KR" dirty="0"/>
                  <a:t>PON</a:t>
                </a:r>
                <a:r>
                  <a:rPr lang="ko-KR" altLang="en-US" dirty="0"/>
                  <a:t>로 동작</a:t>
                </a:r>
                <a:endParaRPr lang="en-US" altLang="ko-KR" dirty="0"/>
              </a:p>
              <a:p>
                <a:pPr lvl="3"/>
                <a:r>
                  <a:rPr lang="en-US" altLang="ko-KR" dirty="0"/>
                  <a:t>2</a:t>
                </a:r>
                <a:r>
                  <a:rPr lang="ko-KR" altLang="en-US" dirty="0"/>
                  <a:t>레벨의 경우 </a:t>
                </a:r>
                <a:r>
                  <a:rPr lang="en-US" altLang="ko-KR" dirty="0"/>
                  <a:t>PN</a:t>
                </a:r>
                <a:r>
                  <a:rPr lang="ko-KR" altLang="en-US" dirty="0"/>
                  <a:t>으로만 동작</a:t>
                </a:r>
                <a:endParaRPr lang="en-US" altLang="ko-KR" dirty="0"/>
              </a:p>
              <a:p>
                <a:pPr lvl="3"/>
                <a:r>
                  <a:rPr lang="ko-KR" altLang="en-US" dirty="0"/>
                  <a:t>따라서 </a:t>
                </a:r>
                <a:r>
                  <a:rPr lang="en-US" altLang="ko-KR" dirty="0"/>
                  <a:t>3</a:t>
                </a:r>
                <a:r>
                  <a:rPr lang="ko-KR" altLang="en-US" dirty="0"/>
                  <a:t>레벨의 경우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r>
                      <a:rPr lang="en-US" altLang="ko-KR" b="0" i="1" smtClean="0">
                        <a:latin typeface="Cambria Math" panose="02040503050406030204" pitchFamily="18" charset="0"/>
                      </a:rPr>
                      <m:t>/2</m:t>
                    </m:r>
                  </m:oMath>
                </a14:m>
                <a:r>
                  <a:rPr lang="en-US" altLang="ko-KR" dirty="0"/>
                  <a:t> - </a:t>
                </a:r>
                <a14:m>
                  <m:oMath xmlns:m="http://schemas.openxmlformats.org/officeDocument/2006/math">
                    <m:r>
                      <a:rPr lang="en-US" altLang="ko-KR" b="0" i="1" smtClean="0">
                        <a:latin typeface="Cambria Math" panose="02040503050406030204" pitchFamily="18" charset="0"/>
                      </a:rPr>
                      <m:t>0</m:t>
                    </m:r>
                  </m:oMath>
                </a14:m>
                <a:r>
                  <a:rPr lang="en-US" altLang="ko-KR" dirty="0"/>
                  <a:t> - </a:t>
                </a:r>
                <a14:m>
                  <m:oMath xmlns:m="http://schemas.openxmlformats.org/officeDocument/2006/math">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𝑑𝑐</m:t>
                        </m:r>
                      </m:sub>
                    </m:sSub>
                    <m:r>
                      <a:rPr lang="en-US" altLang="ko-KR" b="0" i="1" smtClean="0">
                        <a:latin typeface="Cambria Math" panose="02040503050406030204" pitchFamily="18" charset="0"/>
                      </a:rPr>
                      <m:t>/2</m:t>
                    </m:r>
                  </m:oMath>
                </a14:m>
                <a:r>
                  <a:rPr lang="ko-KR" altLang="en-US" dirty="0"/>
                  <a:t>로 변화</a:t>
                </a:r>
                <a:endParaRPr lang="en-US" altLang="ko-KR" dirty="0"/>
              </a:p>
              <a:p>
                <a:pPr lvl="4"/>
                <a:r>
                  <a:rPr lang="ko-KR" altLang="en-US" dirty="0"/>
                  <a:t>고조파 성분 감소</a:t>
                </a:r>
                <a:endParaRPr lang="en-US" altLang="ko-KR" dirty="0"/>
              </a:p>
              <a:p>
                <a:pPr lvl="2"/>
                <a:r>
                  <a:rPr lang="ko-KR" altLang="en-US" dirty="0"/>
                  <a:t>각 상마다 </a:t>
                </a:r>
                <a:r>
                  <a:rPr lang="en-US" altLang="ko-KR" dirty="0"/>
                  <a:t>4</a:t>
                </a:r>
                <a:r>
                  <a:rPr lang="ko-KR" altLang="en-US" dirty="0"/>
                  <a:t>개의 스위치로 구성</a:t>
                </a:r>
                <a:endParaRPr lang="en-US" altLang="ko-KR" dirty="0"/>
              </a:p>
              <a:p>
                <a:pPr lvl="3"/>
                <a:r>
                  <a:rPr lang="en-US" altLang="ko-KR" dirty="0"/>
                  <a:t>P</a:t>
                </a:r>
                <a:r>
                  <a:rPr lang="ko-KR" altLang="en-US" dirty="0" err="1"/>
                  <a:t>스위칭은</a:t>
                </a:r>
                <a:r>
                  <a:rPr lang="ko-KR" altLang="en-US" dirty="0"/>
                  <a:t> </a:t>
                </a:r>
                <a:r>
                  <a:rPr lang="en-US" altLang="ko-KR" dirty="0"/>
                  <a:t>1,2</a:t>
                </a:r>
                <a:r>
                  <a:rPr lang="ko-KR" altLang="en-US" dirty="0"/>
                  <a:t>번 스위치 </a:t>
                </a:r>
                <a:r>
                  <a:rPr lang="en-US" altLang="ko-KR" dirty="0"/>
                  <a:t>ON	 </a:t>
                </a:r>
                <a:r>
                  <a:rPr lang="en-US" altLang="ko-KR" dirty="0">
                    <a:sym typeface="Wingdings" panose="05000000000000000000" pitchFamily="2" charset="2"/>
                  </a:rPr>
                  <a:t> dc</a:t>
                </a:r>
                <a:r>
                  <a:rPr lang="ko-KR" altLang="en-US" dirty="0">
                    <a:sym typeface="Wingdings" panose="05000000000000000000" pitchFamily="2" charset="2"/>
                  </a:rPr>
                  <a:t>단 상단부의 전압 </a:t>
                </a:r>
                <a14:m>
                  <m:oMath xmlns:m="http://schemas.openxmlformats.org/officeDocument/2006/math">
                    <m:sSub>
                      <m:sSubPr>
                        <m:ctrlPr>
                          <a:rPr lang="en-US" altLang="ko-KR" b="0" i="1" smtClean="0">
                            <a:latin typeface="Cambria Math" panose="02040503050406030204" pitchFamily="18" charset="0"/>
                            <a:sym typeface="Wingdings" panose="05000000000000000000" pitchFamily="2" charset="2"/>
                          </a:rPr>
                        </m:ctrlPr>
                      </m:sSubPr>
                      <m:e>
                        <m:r>
                          <a:rPr lang="en-US" altLang="ko-KR" b="0" i="1" smtClean="0">
                            <a:latin typeface="Cambria Math" panose="02040503050406030204" pitchFamily="18" charset="0"/>
                            <a:sym typeface="Wingdings" panose="05000000000000000000" pitchFamily="2" charset="2"/>
                          </a:rPr>
                          <m:t>𝑉</m:t>
                        </m:r>
                      </m:e>
                      <m:sub>
                        <m:r>
                          <a:rPr lang="en-US" altLang="ko-KR" b="0" i="1" smtClean="0">
                            <a:latin typeface="Cambria Math" panose="02040503050406030204" pitchFamily="18" charset="0"/>
                            <a:sym typeface="Wingdings" panose="05000000000000000000" pitchFamily="2" charset="2"/>
                          </a:rPr>
                          <m:t>𝑑𝑐</m:t>
                        </m:r>
                      </m:sub>
                    </m:sSub>
                    <m:r>
                      <a:rPr lang="en-US" altLang="ko-KR" b="0" i="1" smtClean="0">
                        <a:latin typeface="Cambria Math" panose="02040503050406030204" pitchFamily="18" charset="0"/>
                        <a:sym typeface="Wingdings" panose="05000000000000000000" pitchFamily="2" charset="2"/>
                      </a:rPr>
                      <m:t>/</m:t>
                    </m:r>
                    <m:r>
                      <a:rPr lang="en-US" altLang="ko-KR" b="0" i="0" smtClean="0">
                        <a:latin typeface="Cambria Math" panose="02040503050406030204" pitchFamily="18" charset="0"/>
                        <a:sym typeface="Wingdings" panose="05000000000000000000" pitchFamily="2" charset="2"/>
                      </a:rPr>
                      <m:t>2</m:t>
                    </m:r>
                  </m:oMath>
                </a14:m>
                <a:r>
                  <a:rPr lang="en-US" altLang="ko-KR" dirty="0"/>
                  <a:t>	</a:t>
                </a:r>
              </a:p>
              <a:p>
                <a:pPr lvl="3"/>
                <a:r>
                  <a:rPr lang="en-US" altLang="ko-KR" dirty="0"/>
                  <a:t>O </a:t>
                </a:r>
                <a:r>
                  <a:rPr lang="ko-KR" altLang="en-US" dirty="0" err="1"/>
                  <a:t>스위칭은</a:t>
                </a:r>
                <a:r>
                  <a:rPr lang="ko-KR" altLang="en-US" dirty="0"/>
                  <a:t> </a:t>
                </a:r>
                <a:r>
                  <a:rPr lang="en-US" altLang="ko-KR" dirty="0"/>
                  <a:t>2,3</a:t>
                </a:r>
                <a:r>
                  <a:rPr lang="ko-KR" altLang="en-US" dirty="0"/>
                  <a:t>번 스위치 </a:t>
                </a:r>
                <a:r>
                  <a:rPr lang="en-US" altLang="ko-KR" dirty="0"/>
                  <a:t>ON </a:t>
                </a:r>
                <a:r>
                  <a:rPr lang="en-US" altLang="ko-KR" dirty="0">
                    <a:sym typeface="Wingdings" panose="05000000000000000000" pitchFamily="2" charset="2"/>
                  </a:rPr>
                  <a:t> dc</a:t>
                </a:r>
                <a:r>
                  <a:rPr lang="ko-KR" altLang="en-US" dirty="0">
                    <a:sym typeface="Wingdings" panose="05000000000000000000" pitchFamily="2" charset="2"/>
                  </a:rPr>
                  <a:t>단 상단부의 전압 </a:t>
                </a:r>
                <a:r>
                  <a:rPr lang="en-US" altLang="ko-KR" dirty="0">
                    <a:sym typeface="Wingdings" panose="05000000000000000000" pitchFamily="2" charset="2"/>
                  </a:rPr>
                  <a:t>0</a:t>
                </a:r>
                <a:endParaRPr lang="en-US" altLang="ko-KR" dirty="0"/>
              </a:p>
              <a:p>
                <a:pPr lvl="3"/>
                <a:r>
                  <a:rPr lang="en-US" altLang="ko-KR" dirty="0"/>
                  <a:t>N</a:t>
                </a:r>
                <a:r>
                  <a:rPr lang="ko-KR" altLang="en-US" dirty="0" err="1"/>
                  <a:t>스위칭은</a:t>
                </a:r>
                <a:r>
                  <a:rPr lang="ko-KR" altLang="en-US" dirty="0"/>
                  <a:t> </a:t>
                </a:r>
                <a:r>
                  <a:rPr lang="en-US" altLang="ko-KR" dirty="0"/>
                  <a:t>3,4</a:t>
                </a:r>
                <a:r>
                  <a:rPr lang="ko-KR" altLang="en-US" dirty="0"/>
                  <a:t>번 스위치 </a:t>
                </a:r>
                <a:r>
                  <a:rPr lang="en-US" altLang="ko-KR" dirty="0"/>
                  <a:t>ON </a:t>
                </a:r>
                <a:r>
                  <a:rPr lang="en-US" altLang="ko-KR" dirty="0">
                    <a:sym typeface="Wingdings" panose="05000000000000000000" pitchFamily="2" charset="2"/>
                  </a:rPr>
                  <a:t> dc</a:t>
                </a:r>
                <a:r>
                  <a:rPr lang="ko-KR" altLang="en-US" dirty="0">
                    <a:sym typeface="Wingdings" panose="05000000000000000000" pitchFamily="2" charset="2"/>
                  </a:rPr>
                  <a:t>단 상단부의 전압 </a:t>
                </a:r>
                <a14:m>
                  <m:oMath xmlns:m="http://schemas.openxmlformats.org/officeDocument/2006/math">
                    <m:r>
                      <a:rPr lang="en-US" altLang="ko-KR" b="0" i="1" smtClean="0">
                        <a:latin typeface="Cambria Math" panose="02040503050406030204" pitchFamily="18" charset="0"/>
                        <a:sym typeface="Wingdings" panose="05000000000000000000" pitchFamily="2" charset="2"/>
                      </a:rPr>
                      <m:t>−</m:t>
                    </m:r>
                    <m:sSub>
                      <m:sSubPr>
                        <m:ctrlPr>
                          <a:rPr lang="en-US" altLang="ko-KR" b="0" i="1" smtClean="0">
                            <a:latin typeface="Cambria Math" panose="02040503050406030204" pitchFamily="18" charset="0"/>
                            <a:sym typeface="Wingdings" panose="05000000000000000000" pitchFamily="2" charset="2"/>
                          </a:rPr>
                        </m:ctrlPr>
                      </m:sSubPr>
                      <m:e>
                        <m:r>
                          <a:rPr lang="en-US" altLang="ko-KR" b="0" i="1" smtClean="0">
                            <a:latin typeface="Cambria Math" panose="02040503050406030204" pitchFamily="18" charset="0"/>
                            <a:sym typeface="Wingdings" panose="05000000000000000000" pitchFamily="2" charset="2"/>
                          </a:rPr>
                          <m:t>𝑉</m:t>
                        </m:r>
                      </m:e>
                      <m:sub>
                        <m:r>
                          <a:rPr lang="en-US" altLang="ko-KR" b="0" i="1" smtClean="0">
                            <a:latin typeface="Cambria Math" panose="02040503050406030204" pitchFamily="18" charset="0"/>
                            <a:sym typeface="Wingdings" panose="05000000000000000000" pitchFamily="2" charset="2"/>
                          </a:rPr>
                          <m:t>𝑑𝑐</m:t>
                        </m:r>
                      </m:sub>
                    </m:sSub>
                    <m:r>
                      <a:rPr lang="en-US" altLang="ko-KR" b="0" i="1" smtClean="0">
                        <a:latin typeface="Cambria Math" panose="02040503050406030204" pitchFamily="18" charset="0"/>
                        <a:sym typeface="Wingdings" panose="05000000000000000000" pitchFamily="2" charset="2"/>
                      </a:rPr>
                      <m:t>/2</m:t>
                    </m:r>
                  </m:oMath>
                </a14:m>
                <a:endParaRPr lang="en-US" altLang="ko-KR" dirty="0"/>
              </a:p>
              <a:p>
                <a:pPr lvl="1"/>
                <a:r>
                  <a:rPr lang="ko-KR" altLang="en-US" dirty="0"/>
                  <a:t>구성 </a:t>
                </a:r>
                <a:r>
                  <a:rPr lang="en-US" altLang="ko-KR" dirty="0"/>
                  <a:t>(T-Type)</a:t>
                </a:r>
              </a:p>
            </p:txBody>
          </p:sp>
        </mc:Choice>
        <mc:Fallback>
          <p:sp>
            <p:nvSpPr>
              <p:cNvPr id="3" name="내용 개체 틀 2"/>
              <p:cNvSpPr>
                <a:spLocks noGrp="1" noRot="1" noChangeAspect="1" noMove="1" noResize="1" noEditPoints="1" noAdjustHandles="1" noChangeArrowheads="1" noChangeShapeType="1" noTextEdit="1"/>
              </p:cNvSpPr>
              <p:nvPr>
                <p:ph idx="1"/>
              </p:nvPr>
            </p:nvSpPr>
            <p:spPr>
              <a:xfrm>
                <a:off x="631825" y="836712"/>
                <a:ext cx="8610600" cy="5040213"/>
              </a:xfrm>
              <a:blipFill>
                <a:blip r:embed="rId2"/>
                <a:stretch>
                  <a:fillRect l="-637" t="-60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0"/>
          </p:nvPr>
        </p:nvSpPr>
        <p:spPr/>
        <p:txBody>
          <a:bodyPr/>
          <a:lstStyle/>
          <a:p>
            <a:fld id="{7CC01F1E-FD2C-4DE6-8652-E5F26BFD322C}" type="slidenum">
              <a:rPr lang="en-US" altLang="ko-KR" smtClean="0"/>
              <a:pPr/>
              <a:t>6</a:t>
            </a:fld>
            <a:endParaRPr lang="ko-KR" altLang="en-US"/>
          </a:p>
        </p:txBody>
      </p:sp>
      <p:grpSp>
        <p:nvGrpSpPr>
          <p:cNvPr id="7" name="그룹 6"/>
          <p:cNvGrpSpPr/>
          <p:nvPr/>
        </p:nvGrpSpPr>
        <p:grpSpPr>
          <a:xfrm>
            <a:off x="3177307" y="3933054"/>
            <a:ext cx="3024336" cy="2367500"/>
            <a:chOff x="3440832" y="3068960"/>
            <a:chExt cx="2268220" cy="2139440"/>
          </a:xfrm>
        </p:grpSpPr>
        <p:pic>
          <p:nvPicPr>
            <p:cNvPr id="5" name="그림 4"/>
            <p:cNvPicPr/>
            <p:nvPr/>
          </p:nvPicPr>
          <p:blipFill>
            <a:blip r:embed="rId3">
              <a:grayscl/>
            </a:blip>
            <a:stretch>
              <a:fillRect/>
            </a:stretch>
          </p:blipFill>
          <p:spPr>
            <a:xfrm>
              <a:off x="3440832" y="3068960"/>
              <a:ext cx="2268220" cy="1889125"/>
            </a:xfrm>
            <a:prstGeom prst="rect">
              <a:avLst/>
            </a:prstGeom>
          </p:spPr>
        </p:pic>
        <p:sp>
          <p:nvSpPr>
            <p:cNvPr id="6" name="TextBox 5"/>
            <p:cNvSpPr txBox="1"/>
            <p:nvPr/>
          </p:nvSpPr>
          <p:spPr>
            <a:xfrm>
              <a:off x="3440832" y="4958084"/>
              <a:ext cx="2268220" cy="250316"/>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T-type 3-</a:t>
              </a:r>
              <a:r>
                <a:rPr lang="ko-KR" altLang="en-US" sz="1200" b="0" baseline="0" dirty="0">
                  <a:latin typeface="맑은 고딕" panose="020B0503020000020004" pitchFamily="50" charset="-127"/>
                  <a:ea typeface="맑은 고딕" panose="020B0503020000020004" pitchFamily="50" charset="-127"/>
                </a:rPr>
                <a:t>레벨 인버터 </a:t>
              </a:r>
              <a:r>
                <a:rPr lang="en-US" altLang="ko-KR" sz="1200" b="0" baseline="0" dirty="0">
                  <a:latin typeface="맑은 고딕" panose="020B0503020000020004" pitchFamily="50" charset="-127"/>
                  <a:ea typeface="맑은 고딕" panose="020B0503020000020004" pitchFamily="50" charset="-127"/>
                </a:rPr>
                <a:t>&gt;</a:t>
              </a:r>
              <a:endParaRPr lang="en-US" sz="1200" b="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82773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en-US" altLang="ko-KR" dirty="0"/>
              <a:t>NPC </a:t>
            </a:r>
            <a:r>
              <a:rPr lang="ko-KR" altLang="en-US" dirty="0"/>
              <a:t>타입 </a:t>
            </a:r>
            <a:r>
              <a:rPr lang="ko-KR" altLang="en-US" dirty="0" err="1"/>
              <a:t>스위칭</a:t>
            </a:r>
            <a:r>
              <a:rPr lang="ko-KR" altLang="en-US" dirty="0"/>
              <a:t> 상태에 따른 전류 흐름도</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dirty="0"/>
              <a:t>T-</a:t>
            </a:r>
            <a:r>
              <a:rPr lang="ko-KR" altLang="en-US" dirty="0"/>
              <a:t>타입 </a:t>
            </a:r>
            <a:r>
              <a:rPr lang="ko-KR" altLang="en-US" dirty="0" err="1"/>
              <a:t>스위칭</a:t>
            </a:r>
            <a:r>
              <a:rPr lang="ko-KR" altLang="en-US" dirty="0"/>
              <a:t> 상태에 따른 전류 흐름도</a:t>
            </a:r>
            <a:endParaRPr lang="en-US" altLang="ko-KR" dirty="0"/>
          </a:p>
          <a:p>
            <a:pPr lvl="1"/>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7</a:t>
            </a:fld>
            <a:endParaRPr lang="ko-KR" altLang="en-US"/>
          </a:p>
        </p:txBody>
      </p:sp>
      <p:sp>
        <p:nvSpPr>
          <p:cNvPr id="8" name="TextBox 5"/>
          <p:cNvSpPr txBox="1">
            <a:spLocks noChangeArrowheads="1"/>
          </p:cNvSpPr>
          <p:nvPr/>
        </p:nvSpPr>
        <p:spPr bwMode="auto">
          <a:xfrm>
            <a:off x="1444625" y="5964603"/>
            <a:ext cx="20637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fontAlgn="base">
              <a:spcBef>
                <a:spcPct val="0"/>
              </a:spcBef>
              <a:buClrTx/>
              <a:buFontTx/>
              <a:buNone/>
            </a:pPr>
            <a:r>
              <a:rPr lang="en-US" altLang="ko-KR" sz="1200" b="0" baseline="0" dirty="0">
                <a:solidFill>
                  <a:schemeClr val="tx1"/>
                </a:solidFill>
              </a:rPr>
              <a:t>&lt; </a:t>
            </a:r>
            <a:r>
              <a:rPr lang="ko-KR" altLang="en-US" sz="1200" b="0" baseline="0" dirty="0">
                <a:solidFill>
                  <a:schemeClr val="tx1"/>
                </a:solidFill>
              </a:rPr>
              <a:t>전류가 양의 방향일 때</a:t>
            </a:r>
            <a:r>
              <a:rPr lang="en-US" altLang="ko-KR" sz="1200" b="0" baseline="0" dirty="0">
                <a:solidFill>
                  <a:schemeClr val="tx1"/>
                </a:solidFill>
              </a:rPr>
              <a:t> &gt;</a:t>
            </a:r>
            <a:endParaRPr lang="ko-KR" altLang="en-US" sz="1200" b="0" baseline="0" dirty="0">
              <a:solidFill>
                <a:schemeClr val="tx1"/>
              </a:solidFill>
            </a:endParaRPr>
          </a:p>
        </p:txBody>
      </p:sp>
      <p:sp>
        <p:nvSpPr>
          <p:cNvPr id="9" name="TextBox 5"/>
          <p:cNvSpPr txBox="1">
            <a:spLocks noChangeArrowheads="1"/>
          </p:cNvSpPr>
          <p:nvPr/>
        </p:nvSpPr>
        <p:spPr bwMode="auto">
          <a:xfrm>
            <a:off x="738188" y="5674243"/>
            <a:ext cx="6096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P</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pic>
        <p:nvPicPr>
          <p:cNvPr id="10" name="그림 14"/>
          <p:cNvPicPr>
            <a:picLocks noChangeAspect="1"/>
          </p:cNvPicPr>
          <p:nvPr/>
        </p:nvPicPr>
        <p:blipFill>
          <a:blip r:embed="rId2">
            <a:extLst>
              <a:ext uri="{28A0092B-C50C-407E-A947-70E740481C1C}">
                <a14:useLocalDpi xmlns:a14="http://schemas.microsoft.com/office/drawing/2010/main" val="0"/>
              </a:ext>
            </a:extLst>
          </a:blip>
          <a:srcRect l="10237" t="50528" r="51570" b="17679"/>
          <a:stretch>
            <a:fillRect/>
          </a:stretch>
        </p:blipFill>
        <p:spPr bwMode="auto">
          <a:xfrm>
            <a:off x="635940" y="3861442"/>
            <a:ext cx="3689059" cy="1728240"/>
          </a:xfrm>
          <a:prstGeom prst="rect">
            <a:avLst/>
          </a:prstGeom>
          <a:noFill/>
          <a:ln w="38100">
            <a:solidFill>
              <a:srgbClr val="FD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그림 15"/>
          <p:cNvPicPr>
            <a:picLocks noChangeAspect="1"/>
          </p:cNvPicPr>
          <p:nvPr/>
        </p:nvPicPr>
        <p:blipFill>
          <a:blip r:embed="rId2">
            <a:extLst>
              <a:ext uri="{28A0092B-C50C-407E-A947-70E740481C1C}">
                <a14:useLocalDpi xmlns:a14="http://schemas.microsoft.com/office/drawing/2010/main" val="0"/>
              </a:ext>
            </a:extLst>
          </a:blip>
          <a:srcRect l="10237" t="11200" r="51570" b="57040"/>
          <a:stretch>
            <a:fillRect/>
          </a:stretch>
        </p:blipFill>
        <p:spPr bwMode="auto">
          <a:xfrm>
            <a:off x="5571674" y="3861048"/>
            <a:ext cx="3690252" cy="1725855"/>
          </a:xfrm>
          <a:prstGeom prst="rect">
            <a:avLst/>
          </a:prstGeom>
          <a:noFill/>
          <a:ln w="38100">
            <a:solidFill>
              <a:srgbClr val="FD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5"/>
          <p:cNvSpPr txBox="1">
            <a:spLocks noChangeArrowheads="1"/>
          </p:cNvSpPr>
          <p:nvPr/>
        </p:nvSpPr>
        <p:spPr bwMode="auto">
          <a:xfrm>
            <a:off x="6384925" y="5964603"/>
            <a:ext cx="20637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fontAlgn="base">
              <a:spcBef>
                <a:spcPct val="0"/>
              </a:spcBef>
              <a:buClrTx/>
              <a:buFontTx/>
              <a:buNone/>
            </a:pPr>
            <a:r>
              <a:rPr lang="en-US" altLang="ko-KR" sz="1200" b="0" baseline="0" dirty="0">
                <a:solidFill>
                  <a:schemeClr val="tx1"/>
                </a:solidFill>
              </a:rPr>
              <a:t>&lt; </a:t>
            </a:r>
            <a:r>
              <a:rPr lang="ko-KR" altLang="en-US" sz="1200" b="0" baseline="0" dirty="0">
                <a:solidFill>
                  <a:schemeClr val="tx1"/>
                </a:solidFill>
              </a:rPr>
              <a:t>전류가 음의 방향일 때</a:t>
            </a:r>
            <a:r>
              <a:rPr lang="en-US" altLang="ko-KR" sz="1200" b="0" baseline="0" dirty="0">
                <a:solidFill>
                  <a:schemeClr val="tx1"/>
                </a:solidFill>
              </a:rPr>
              <a:t> &gt;</a:t>
            </a:r>
            <a:endParaRPr lang="ko-KR" altLang="en-US" sz="1200" b="0" baseline="0" dirty="0">
              <a:solidFill>
                <a:schemeClr val="tx1"/>
              </a:solidFill>
            </a:endParaRPr>
          </a:p>
        </p:txBody>
      </p:sp>
      <p:sp>
        <p:nvSpPr>
          <p:cNvPr id="13" name="TextBox 5"/>
          <p:cNvSpPr txBox="1">
            <a:spLocks noChangeArrowheads="1"/>
          </p:cNvSpPr>
          <p:nvPr/>
        </p:nvSpPr>
        <p:spPr bwMode="auto">
          <a:xfrm>
            <a:off x="2072680" y="5674243"/>
            <a:ext cx="635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O</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14" name="TextBox 5"/>
          <p:cNvSpPr txBox="1">
            <a:spLocks noChangeArrowheads="1"/>
          </p:cNvSpPr>
          <p:nvPr/>
        </p:nvSpPr>
        <p:spPr bwMode="auto">
          <a:xfrm>
            <a:off x="3432572" y="5674242"/>
            <a:ext cx="63817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N</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pic>
        <p:nvPicPr>
          <p:cNvPr id="18" name="그림 17"/>
          <p:cNvPicPr>
            <a:picLocks noChangeAspect="1"/>
          </p:cNvPicPr>
          <p:nvPr/>
        </p:nvPicPr>
        <p:blipFill>
          <a:blip r:embed="rId3"/>
          <a:stretch>
            <a:fillRect/>
          </a:stretch>
        </p:blipFill>
        <p:spPr>
          <a:xfrm>
            <a:off x="536031" y="1628800"/>
            <a:ext cx="3880938" cy="1437023"/>
          </a:xfrm>
          <a:prstGeom prst="rect">
            <a:avLst/>
          </a:prstGeom>
          <a:ln w="38100">
            <a:solidFill>
              <a:srgbClr val="3366FF"/>
            </a:solidFill>
          </a:ln>
        </p:spPr>
      </p:pic>
      <p:pic>
        <p:nvPicPr>
          <p:cNvPr id="19" name="그림 18"/>
          <p:cNvPicPr>
            <a:picLocks noChangeAspect="1"/>
          </p:cNvPicPr>
          <p:nvPr/>
        </p:nvPicPr>
        <p:blipFill>
          <a:blip r:embed="rId4"/>
          <a:stretch>
            <a:fillRect/>
          </a:stretch>
        </p:blipFill>
        <p:spPr>
          <a:xfrm>
            <a:off x="5313040" y="1628800"/>
            <a:ext cx="3880938" cy="1437023"/>
          </a:xfrm>
          <a:prstGeom prst="rect">
            <a:avLst/>
          </a:prstGeom>
          <a:ln w="38100">
            <a:solidFill>
              <a:srgbClr val="3366FF"/>
            </a:solidFill>
          </a:ln>
        </p:spPr>
      </p:pic>
      <p:sp>
        <p:nvSpPr>
          <p:cNvPr id="20" name="TextBox 5"/>
          <p:cNvSpPr txBox="1">
            <a:spLocks noChangeArrowheads="1"/>
          </p:cNvSpPr>
          <p:nvPr/>
        </p:nvSpPr>
        <p:spPr bwMode="auto">
          <a:xfrm>
            <a:off x="738188" y="3123277"/>
            <a:ext cx="609600" cy="2075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P</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26" name="TextBox 5"/>
          <p:cNvSpPr txBox="1">
            <a:spLocks noChangeArrowheads="1"/>
          </p:cNvSpPr>
          <p:nvPr/>
        </p:nvSpPr>
        <p:spPr bwMode="auto">
          <a:xfrm>
            <a:off x="5754291" y="5674243"/>
            <a:ext cx="6096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P</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27" name="TextBox 5"/>
          <p:cNvSpPr txBox="1">
            <a:spLocks noChangeArrowheads="1"/>
          </p:cNvSpPr>
          <p:nvPr/>
        </p:nvSpPr>
        <p:spPr bwMode="auto">
          <a:xfrm>
            <a:off x="7088783" y="5674243"/>
            <a:ext cx="635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O</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28" name="TextBox 5"/>
          <p:cNvSpPr txBox="1">
            <a:spLocks noChangeArrowheads="1"/>
          </p:cNvSpPr>
          <p:nvPr/>
        </p:nvSpPr>
        <p:spPr bwMode="auto">
          <a:xfrm>
            <a:off x="8448675" y="5674242"/>
            <a:ext cx="63817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N</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29" name="TextBox 5"/>
          <p:cNvSpPr txBox="1">
            <a:spLocks noChangeArrowheads="1"/>
          </p:cNvSpPr>
          <p:nvPr/>
        </p:nvSpPr>
        <p:spPr bwMode="auto">
          <a:xfrm>
            <a:off x="1444625" y="3294460"/>
            <a:ext cx="20637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fontAlgn="base">
              <a:spcBef>
                <a:spcPct val="0"/>
              </a:spcBef>
              <a:buClrTx/>
              <a:buFontTx/>
              <a:buNone/>
            </a:pPr>
            <a:r>
              <a:rPr lang="en-US" altLang="ko-KR" sz="1200" b="0" baseline="0" dirty="0">
                <a:solidFill>
                  <a:schemeClr val="tx1"/>
                </a:solidFill>
              </a:rPr>
              <a:t>&lt; </a:t>
            </a:r>
            <a:r>
              <a:rPr lang="ko-KR" altLang="en-US" sz="1200" b="0" baseline="0" dirty="0">
                <a:solidFill>
                  <a:schemeClr val="tx1"/>
                </a:solidFill>
              </a:rPr>
              <a:t>전류가 양의 방향일 때</a:t>
            </a:r>
            <a:r>
              <a:rPr lang="en-US" altLang="ko-KR" sz="1200" b="0" baseline="0" dirty="0">
                <a:solidFill>
                  <a:schemeClr val="tx1"/>
                </a:solidFill>
              </a:rPr>
              <a:t> &gt;</a:t>
            </a:r>
            <a:endParaRPr lang="ko-KR" altLang="en-US" sz="1200" b="0" baseline="0" dirty="0">
              <a:solidFill>
                <a:schemeClr val="tx1"/>
              </a:solidFill>
            </a:endParaRPr>
          </a:p>
        </p:txBody>
      </p:sp>
      <p:sp>
        <p:nvSpPr>
          <p:cNvPr id="30" name="TextBox 5"/>
          <p:cNvSpPr txBox="1">
            <a:spLocks noChangeArrowheads="1"/>
          </p:cNvSpPr>
          <p:nvPr/>
        </p:nvSpPr>
        <p:spPr bwMode="auto">
          <a:xfrm>
            <a:off x="6384925" y="3338424"/>
            <a:ext cx="20637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fontAlgn="base">
              <a:spcBef>
                <a:spcPct val="0"/>
              </a:spcBef>
              <a:buClrTx/>
              <a:buFontTx/>
              <a:buNone/>
            </a:pPr>
            <a:r>
              <a:rPr lang="en-US" altLang="ko-KR" sz="1200" b="0" baseline="0" dirty="0">
                <a:solidFill>
                  <a:schemeClr val="tx1"/>
                </a:solidFill>
              </a:rPr>
              <a:t>&lt; </a:t>
            </a:r>
            <a:r>
              <a:rPr lang="ko-KR" altLang="en-US" sz="1200" b="0" baseline="0" dirty="0">
                <a:solidFill>
                  <a:schemeClr val="tx1"/>
                </a:solidFill>
              </a:rPr>
              <a:t>전류가 음의 방향일 때</a:t>
            </a:r>
            <a:r>
              <a:rPr lang="en-US" altLang="ko-KR" sz="1200" b="0" baseline="0" dirty="0">
                <a:solidFill>
                  <a:schemeClr val="tx1"/>
                </a:solidFill>
              </a:rPr>
              <a:t> &gt;</a:t>
            </a:r>
            <a:endParaRPr lang="ko-KR" altLang="en-US" sz="1200" b="0" baseline="0" dirty="0">
              <a:solidFill>
                <a:schemeClr val="tx1"/>
              </a:solidFill>
            </a:endParaRPr>
          </a:p>
        </p:txBody>
      </p:sp>
      <p:sp>
        <p:nvSpPr>
          <p:cNvPr id="31" name="TextBox 5"/>
          <p:cNvSpPr txBox="1">
            <a:spLocks noChangeArrowheads="1"/>
          </p:cNvSpPr>
          <p:nvPr/>
        </p:nvSpPr>
        <p:spPr bwMode="auto">
          <a:xfrm>
            <a:off x="2158946" y="3148877"/>
            <a:ext cx="635109" cy="208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O</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32" name="TextBox 5"/>
          <p:cNvSpPr txBox="1">
            <a:spLocks noChangeArrowheads="1"/>
          </p:cNvSpPr>
          <p:nvPr/>
        </p:nvSpPr>
        <p:spPr bwMode="auto">
          <a:xfrm>
            <a:off x="3506772" y="3123277"/>
            <a:ext cx="63831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N</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33" name="TextBox 5"/>
          <p:cNvSpPr txBox="1">
            <a:spLocks noChangeArrowheads="1"/>
          </p:cNvSpPr>
          <p:nvPr/>
        </p:nvSpPr>
        <p:spPr bwMode="auto">
          <a:xfrm>
            <a:off x="5590766" y="3123277"/>
            <a:ext cx="609600" cy="2075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P</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34" name="TextBox 5"/>
          <p:cNvSpPr txBox="1">
            <a:spLocks noChangeArrowheads="1"/>
          </p:cNvSpPr>
          <p:nvPr/>
        </p:nvSpPr>
        <p:spPr bwMode="auto">
          <a:xfrm>
            <a:off x="7011524" y="3148877"/>
            <a:ext cx="635109" cy="208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O</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
        <p:nvSpPr>
          <p:cNvPr id="35" name="TextBox 5"/>
          <p:cNvSpPr txBox="1">
            <a:spLocks noChangeArrowheads="1"/>
          </p:cNvSpPr>
          <p:nvPr/>
        </p:nvSpPr>
        <p:spPr bwMode="auto">
          <a:xfrm>
            <a:off x="8359350" y="3123277"/>
            <a:ext cx="638316"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ctr" latinLnBrk="1">
              <a:spcBef>
                <a:spcPct val="20000"/>
              </a:spcBef>
              <a:buClr>
                <a:srgbClr val="FD0000"/>
              </a:buClr>
              <a:buFont typeface="Wingdings" panose="05000000000000000000" pitchFamily="2" charset="2"/>
              <a:buChar char="§"/>
              <a:defRPr kumimoji="1" sz="2000">
                <a:solidFill>
                  <a:srgbClr val="00427A"/>
                </a:solidFill>
                <a:latin typeface="맑은 고딕" panose="020B0503020000020004" pitchFamily="50" charset="-127"/>
                <a:ea typeface="맑은 고딕" panose="020B0503020000020004" pitchFamily="50" charset="-127"/>
              </a:defRPr>
            </a:lvl1pPr>
            <a:lvl2pPr marL="742950" indent="-285750" fontAlgn="ctr" latinLnBrk="1">
              <a:spcBef>
                <a:spcPct val="20000"/>
              </a:spcBef>
              <a:buClr>
                <a:srgbClr val="33CC33"/>
              </a:buClr>
              <a:buFont typeface="Wingdings" panose="05000000000000000000" pitchFamily="2" charset="2"/>
              <a:buChar char="§"/>
              <a:defRPr kumimoji="1">
                <a:solidFill>
                  <a:srgbClr val="00427A"/>
                </a:solidFill>
                <a:latin typeface="맑은 고딕" panose="020B0503020000020004" pitchFamily="50" charset="-127"/>
                <a:ea typeface="맑은 고딕" panose="020B0503020000020004" pitchFamily="50" charset="-127"/>
              </a:defRPr>
            </a:lvl2pPr>
            <a:lvl3pPr marL="1143000" indent="-228600" fontAlgn="ctr" latinLnBrk="1">
              <a:spcBef>
                <a:spcPct val="20000"/>
              </a:spcBef>
              <a:buClr>
                <a:srgbClr val="0000FF"/>
              </a:buClr>
              <a:buFont typeface="Wingdings" panose="05000000000000000000" pitchFamily="2" charset="2"/>
              <a:buChar char="§"/>
              <a:defRPr kumimoji="1" sz="1600">
                <a:solidFill>
                  <a:srgbClr val="00427A"/>
                </a:solidFill>
                <a:latin typeface="맑은 고딕" panose="020B0503020000020004" pitchFamily="50" charset="-127"/>
                <a:ea typeface="맑은 고딕" panose="020B0503020000020004" pitchFamily="50" charset="-127"/>
              </a:defRPr>
            </a:lvl3pPr>
            <a:lvl4pPr marL="1600200" indent="-228600" fontAlgn="ctr" latinLnBrk="1">
              <a:spcBef>
                <a:spcPct val="20000"/>
              </a:spcBef>
              <a:buClr>
                <a:srgbClr val="800000"/>
              </a:buClr>
              <a:buFont typeface="Wingdings" panose="05000000000000000000" pitchFamily="2" charset="2"/>
              <a:buChar char="§"/>
              <a:defRPr kumimoji="1" sz="1400">
                <a:solidFill>
                  <a:srgbClr val="00427A"/>
                </a:solidFill>
                <a:latin typeface="맑은 고딕" panose="020B0503020000020004" pitchFamily="50" charset="-127"/>
                <a:ea typeface="맑은 고딕" panose="020B0503020000020004" pitchFamily="50" charset="-127"/>
              </a:defRPr>
            </a:lvl4pPr>
            <a:lvl5pPr marL="2057400" indent="-228600" fontAlgn="ctr" latinLnBrk="1">
              <a:spcBef>
                <a:spcPct val="20000"/>
              </a:spcBef>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5pPr>
            <a:lvl6pPr marL="25146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6pPr>
            <a:lvl7pPr marL="29718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7pPr>
            <a:lvl8pPr marL="34290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8pPr>
            <a:lvl9pPr marL="3886200" indent="-228600" eaLnBrk="0" fontAlgn="ctr" hangingPunct="0">
              <a:spcBef>
                <a:spcPct val="20000"/>
              </a:spcBef>
              <a:spcAft>
                <a:spcPct val="0"/>
              </a:spcAft>
              <a:buClr>
                <a:srgbClr val="800000"/>
              </a:buClr>
              <a:buFont typeface="Wingdings" panose="05000000000000000000" pitchFamily="2" charset="2"/>
              <a:buChar char="§"/>
              <a:defRPr kumimoji="1" sz="1200">
                <a:solidFill>
                  <a:srgbClr val="00427A"/>
                </a:solidFill>
                <a:latin typeface="맑은 고딕" panose="020B0503020000020004" pitchFamily="50" charset="-127"/>
                <a:ea typeface="맑은 고딕" panose="020B0503020000020004" pitchFamily="50" charset="-127"/>
              </a:defRPr>
            </a:lvl9pPr>
          </a:lstStyle>
          <a:p>
            <a:pPr algn="ctr" eaLnBrk="1" fontAlgn="base" latinLnBrk="0" hangingPunct="1">
              <a:spcBef>
                <a:spcPct val="0"/>
              </a:spcBef>
              <a:buClrTx/>
              <a:buFontTx/>
              <a:buNone/>
            </a:pPr>
            <a:r>
              <a:rPr kumimoji="0" lang="en-US" altLang="ko-KR" sz="1200" baseline="0" dirty="0">
                <a:solidFill>
                  <a:schemeClr val="tx1"/>
                </a:solidFill>
              </a:rPr>
              <a:t>&lt; N</a:t>
            </a:r>
            <a:r>
              <a:rPr kumimoji="0" lang="ko-KR" altLang="en-US" sz="1200" baseline="0" dirty="0">
                <a:solidFill>
                  <a:schemeClr val="tx1"/>
                </a:solidFill>
              </a:rPr>
              <a:t> </a:t>
            </a:r>
            <a:r>
              <a:rPr kumimoji="0" lang="en-US" altLang="ko-KR" sz="1200" baseline="0" dirty="0">
                <a:solidFill>
                  <a:schemeClr val="tx1"/>
                </a:solidFill>
              </a:rPr>
              <a:t>&gt;</a:t>
            </a:r>
            <a:endParaRPr kumimoji="0" lang="ko-KR" altLang="en-US" sz="1200" baseline="0" dirty="0">
              <a:solidFill>
                <a:schemeClr val="tx1"/>
              </a:solidFill>
            </a:endParaRPr>
          </a:p>
        </p:txBody>
      </p:sp>
    </p:spTree>
    <p:extLst>
      <p:ext uri="{BB962C8B-B14F-4D97-AF65-F5344CB8AC3E}">
        <p14:creationId xmlns:p14="http://schemas.microsoft.com/office/powerpoint/2010/main" val="573825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2.1 </a:t>
            </a:r>
            <a:r>
              <a:rPr lang="ko-KR" altLang="en-US" dirty="0" err="1"/>
              <a:t>전압형</a:t>
            </a:r>
            <a:r>
              <a:rPr lang="ko-KR" altLang="en-US" dirty="0"/>
              <a:t> 인버터</a:t>
            </a:r>
          </a:p>
        </p:txBody>
      </p:sp>
      <p:sp>
        <p:nvSpPr>
          <p:cNvPr id="3" name="내용 개체 틀 2"/>
          <p:cNvSpPr>
            <a:spLocks noGrp="1"/>
          </p:cNvSpPr>
          <p:nvPr>
            <p:ph idx="1"/>
          </p:nvPr>
        </p:nvSpPr>
        <p:spPr>
          <a:xfrm>
            <a:off x="631825" y="836712"/>
            <a:ext cx="8610600" cy="5040213"/>
          </a:xfrm>
        </p:spPr>
        <p:txBody>
          <a:bodyPr/>
          <a:lstStyle/>
          <a:p>
            <a:r>
              <a:rPr lang="en-US" altLang="ko-KR" dirty="0"/>
              <a:t>2.1.2 3</a:t>
            </a:r>
            <a:r>
              <a:rPr lang="ko-KR" altLang="en-US" dirty="0"/>
              <a:t>상 </a:t>
            </a:r>
            <a:r>
              <a:rPr lang="en-US" altLang="ko-KR" dirty="0"/>
              <a:t>3-</a:t>
            </a:r>
            <a:r>
              <a:rPr lang="ko-KR" altLang="en-US" dirty="0"/>
              <a:t>레벨 인버터</a:t>
            </a:r>
            <a:endParaRPr lang="en-US" altLang="ko-KR" dirty="0"/>
          </a:p>
          <a:p>
            <a:pPr lvl="1"/>
            <a:r>
              <a:rPr lang="ko-KR" altLang="en-US" dirty="0"/>
              <a:t>구성 </a:t>
            </a:r>
            <a:r>
              <a:rPr lang="en-US" altLang="ko-KR" dirty="0"/>
              <a:t>(NPC Type)</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a:t>다른 멀티레벨 인버터에 비해 </a:t>
            </a:r>
            <a:r>
              <a:rPr lang="ko-KR" altLang="en-US" dirty="0" err="1"/>
              <a:t>스위칭</a:t>
            </a:r>
            <a:r>
              <a:rPr lang="ko-KR" altLang="en-US" dirty="0"/>
              <a:t> 소자의 개수가 적음</a:t>
            </a:r>
            <a:endParaRPr lang="en-US" altLang="ko-KR" dirty="0"/>
          </a:p>
          <a:p>
            <a:pPr lvl="2"/>
            <a:r>
              <a:rPr lang="ko-KR" altLang="en-US" dirty="0"/>
              <a:t>비교적 구조가 간단</a:t>
            </a:r>
            <a:endParaRPr lang="en-US" altLang="ko-KR" dirty="0"/>
          </a:p>
          <a:p>
            <a:pPr lvl="2"/>
            <a:r>
              <a:rPr lang="en-US" altLang="ko-KR" dirty="0"/>
              <a:t>2</a:t>
            </a:r>
            <a:r>
              <a:rPr lang="ko-KR" altLang="en-US" dirty="0"/>
              <a:t>레벨 인버터와 비교하여 출력 전류의 </a:t>
            </a:r>
            <a:r>
              <a:rPr lang="en-US" altLang="ko-KR" dirty="0"/>
              <a:t>THD</a:t>
            </a:r>
            <a:r>
              <a:rPr lang="ko-KR" altLang="en-US" dirty="0"/>
              <a:t>가 현저하게 작음</a:t>
            </a:r>
            <a:endParaRPr lang="en-US" altLang="ko-KR" dirty="0"/>
          </a:p>
          <a:p>
            <a:pPr lvl="2"/>
            <a:r>
              <a:rPr lang="en-US" altLang="ko-KR" dirty="0"/>
              <a:t>2</a:t>
            </a:r>
            <a:r>
              <a:rPr lang="ko-KR" altLang="en-US" dirty="0"/>
              <a:t>레벨에 비하여 스위칭 소자의 개수가 많고 변조 방식이 복잡하다는 단점을 지님</a:t>
            </a:r>
            <a:endParaRPr lang="en-US" altLang="ko-KR" dirty="0"/>
          </a:p>
          <a:p>
            <a:pPr lvl="2"/>
            <a:endParaRPr lang="en-US" altLang="ko-KR" dirty="0"/>
          </a:p>
        </p:txBody>
      </p:sp>
      <p:sp>
        <p:nvSpPr>
          <p:cNvPr id="4" name="슬라이드 번호 개체 틀 3"/>
          <p:cNvSpPr>
            <a:spLocks noGrp="1"/>
          </p:cNvSpPr>
          <p:nvPr>
            <p:ph type="sldNum" sz="quarter" idx="10"/>
          </p:nvPr>
        </p:nvSpPr>
        <p:spPr/>
        <p:txBody>
          <a:bodyPr/>
          <a:lstStyle/>
          <a:p>
            <a:fld id="{7CC01F1E-FD2C-4DE6-8652-E5F26BFD322C}" type="slidenum">
              <a:rPr lang="en-US" altLang="ko-KR" smtClean="0"/>
              <a:pPr/>
              <a:t>8</a:t>
            </a:fld>
            <a:endParaRPr lang="ko-KR" altLang="en-US"/>
          </a:p>
        </p:txBody>
      </p:sp>
      <p:grpSp>
        <p:nvGrpSpPr>
          <p:cNvPr id="7" name="그룹 6"/>
          <p:cNvGrpSpPr/>
          <p:nvPr/>
        </p:nvGrpSpPr>
        <p:grpSpPr>
          <a:xfrm>
            <a:off x="2432719" y="1772816"/>
            <a:ext cx="4364356" cy="2244864"/>
            <a:chOff x="2432719" y="1772816"/>
            <a:chExt cx="4364356" cy="2244864"/>
          </a:xfrm>
        </p:grpSpPr>
        <p:pic>
          <p:nvPicPr>
            <p:cNvPr id="5" name="그림 4" descr="EMB0000211c3cc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2720" y="1772816"/>
              <a:ext cx="4364355" cy="1967865"/>
            </a:xfrm>
            <a:prstGeom prst="rect">
              <a:avLst/>
            </a:prstGeom>
            <a:noFill/>
            <a:ln>
              <a:noFill/>
            </a:ln>
          </p:spPr>
        </p:pic>
        <p:sp>
          <p:nvSpPr>
            <p:cNvPr id="6" name="TextBox 5"/>
            <p:cNvSpPr txBox="1"/>
            <p:nvPr/>
          </p:nvSpPr>
          <p:spPr>
            <a:xfrm>
              <a:off x="2432719" y="3740681"/>
              <a:ext cx="4364355" cy="276999"/>
            </a:xfrm>
            <a:prstGeom prst="rect">
              <a:avLst/>
            </a:prstGeom>
            <a:noFill/>
          </p:spPr>
          <p:txBody>
            <a:bodyPr wrap="square" rtlCol="0">
              <a:spAutoFit/>
            </a:bodyPr>
            <a:lstStyle/>
            <a:p>
              <a:pPr algn="ctr" latinLnBrk="1"/>
              <a:r>
                <a:rPr lang="en-US" altLang="ko-KR" sz="1200" b="0" baseline="0" dirty="0">
                  <a:latin typeface="맑은 고딕" panose="020B0503020000020004" pitchFamily="50" charset="-127"/>
                  <a:ea typeface="맑은 고딕" panose="020B0503020000020004" pitchFamily="50" charset="-127"/>
                </a:rPr>
                <a:t>&lt; NPC 3-</a:t>
              </a:r>
              <a:r>
                <a:rPr lang="ko-KR" altLang="en-US" sz="1200" b="0" baseline="0" dirty="0">
                  <a:latin typeface="맑은 고딕" panose="020B0503020000020004" pitchFamily="50" charset="-127"/>
                  <a:ea typeface="맑은 고딕" panose="020B0503020000020004" pitchFamily="50" charset="-127"/>
                </a:rPr>
                <a:t>레벨 인버터 </a:t>
              </a:r>
              <a:r>
                <a:rPr lang="en-US" altLang="ko-KR" sz="1200" b="0" baseline="0" dirty="0">
                  <a:latin typeface="맑은 고딕" panose="020B0503020000020004" pitchFamily="50" charset="-127"/>
                  <a:ea typeface="맑은 고딕" panose="020B0503020000020004" pitchFamily="50" charset="-127"/>
                </a:rPr>
                <a:t>&gt;</a:t>
              </a:r>
              <a:endParaRPr lang="en-US" sz="1200" b="0" baseline="0" dirty="0">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2725789581"/>
      </p:ext>
    </p:extLst>
  </p:cSld>
  <p:clrMapOvr>
    <a:masterClrMapping/>
  </p:clrMapOvr>
</p:sld>
</file>

<file path=ppt/theme/theme1.xml><?xml version="1.0" encoding="utf-8"?>
<a:theme xmlns:a="http://schemas.openxmlformats.org/drawingml/2006/main" name="전력전자_연구실_템플릿">
  <a:themeElements>
    <a:clrScheme name="사용자 지정 4">
      <a:dk1>
        <a:srgbClr val="000000"/>
      </a:dk1>
      <a:lt1>
        <a:srgbClr val="FFFFFF"/>
      </a:lt1>
      <a:dk2>
        <a:srgbClr val="FFFFFF"/>
      </a:dk2>
      <a:lt2>
        <a:srgbClr val="C0C0C0"/>
      </a:lt2>
      <a:accent1>
        <a:srgbClr val="4987E3"/>
      </a:accent1>
      <a:accent2>
        <a:srgbClr val="D9520F"/>
      </a:accent2>
      <a:accent3>
        <a:srgbClr val="91B7EE"/>
      </a:accent3>
      <a:accent4>
        <a:srgbClr val="000000"/>
      </a:accent4>
      <a:accent5>
        <a:srgbClr val="B1C3EF"/>
      </a:accent5>
      <a:accent6>
        <a:srgbClr val="C4490C"/>
      </a:accent6>
      <a:hlink>
        <a:srgbClr val="36A1B6"/>
      </a:hlink>
      <a:folHlink>
        <a:srgbClr val="9CC769"/>
      </a:folHlink>
    </a:clrScheme>
    <a:fontScheme name="전력전자 연구실_ppt">
      <a:majorFont>
        <a:latin typeface="HY견고딕"/>
        <a:ea typeface="HY견고딕"/>
        <a:cs typeface=""/>
      </a:majorFont>
      <a:minorFont>
        <a:latin typeface="HY헤드라인M"/>
        <a:ea typeface="HY헤드라인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ko-KR" altLang="en-US" sz="1800" b="1" i="0" u="none" strike="noStrike" cap="none" normalizeH="0" baseline="0" smtClean="0">
            <a:ln>
              <a:noFill/>
            </a:ln>
            <a:solidFill>
              <a:schemeClr val="tx1"/>
            </a:solidFill>
            <a:effectLst/>
            <a:latin typeface="Arial" charset="0"/>
            <a:ea typeface="굴림" pitchFamily="50" charset="-127"/>
          </a:defRPr>
        </a:defPPr>
      </a:lstStyle>
    </a:lnDef>
    <a:txDef>
      <a:spPr>
        <a:noFill/>
      </a:spPr>
      <a:bodyPr wrap="square" rtlCol="0">
        <a:spAutoFit/>
      </a:bodyPr>
      <a:lstStyle>
        <a:defPPr>
          <a:defRPr sz="1200" b="0" baseline="0" dirty="0" err="1" smtClean="0">
            <a:latin typeface="맑은 고딕" panose="020B0503020000020004" pitchFamily="50" charset="-127"/>
            <a:ea typeface="맑은 고딕" panose="020B0503020000020004" pitchFamily="50" charset="-127"/>
          </a:defRPr>
        </a:defPPr>
      </a:lstStyle>
    </a:txDef>
  </a:objectDefaults>
  <a:extraClrSchemeLst>
    <a:extraClrScheme>
      <a:clrScheme name="전력전자 연구실_pp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전력전자 연구실_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전력전자 연구실_pp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전력전자 연구실_pp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전력전자 연구실_pp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전력전자 연구실_pp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전력전자 연구실_pp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전력전자_연구실_템플릿</Template>
  <TotalTime>18241</TotalTime>
  <Pages>21</Pages>
  <Words>3337</Words>
  <Application>Microsoft Office PowerPoint</Application>
  <PresentationFormat>A4 용지(210x297mm)</PresentationFormat>
  <Paragraphs>715</Paragraphs>
  <Slides>57</Slides>
  <Notes>1</Notes>
  <HiddenSlides>0</HiddenSlides>
  <MMClips>0</MMClips>
  <ScaleCrop>false</ScaleCrop>
  <HeadingPairs>
    <vt:vector size="8" baseType="variant">
      <vt:variant>
        <vt:lpstr>사용한 글꼴</vt:lpstr>
      </vt:variant>
      <vt:variant>
        <vt:i4>10</vt:i4>
      </vt:variant>
      <vt:variant>
        <vt:lpstr>테마</vt:lpstr>
      </vt:variant>
      <vt:variant>
        <vt:i4>1</vt:i4>
      </vt:variant>
      <vt:variant>
        <vt:lpstr>포함된 OLE 서버</vt:lpstr>
      </vt:variant>
      <vt:variant>
        <vt:i4>2</vt:i4>
      </vt:variant>
      <vt:variant>
        <vt:lpstr>슬라이드 제목</vt:lpstr>
      </vt:variant>
      <vt:variant>
        <vt:i4>57</vt:i4>
      </vt:variant>
    </vt:vector>
  </HeadingPairs>
  <TitlesOfParts>
    <vt:vector size="70" baseType="lpstr">
      <vt:lpstr>HY견고딕</vt:lpstr>
      <vt:lpstr>HY헤드라인M</vt:lpstr>
      <vt:lpstr>굴림</vt:lpstr>
      <vt:lpstr>굴림체</vt:lpstr>
      <vt:lpstr>돋움</vt:lpstr>
      <vt:lpstr>맑은 고딕</vt:lpstr>
      <vt:lpstr>Arial</vt:lpstr>
      <vt:lpstr>Cambria Math</vt:lpstr>
      <vt:lpstr>Times New Roman</vt:lpstr>
      <vt:lpstr>Wingdings</vt:lpstr>
      <vt:lpstr>전력전자_연구실_템플릿</vt:lpstr>
      <vt:lpstr>Visio</vt:lpstr>
      <vt:lpstr>Equation</vt:lpstr>
      <vt:lpstr>Chapter2. 3상 전압형 인버터 구현</vt:lpstr>
      <vt:lpstr>목차</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2.1 전압형 인버터</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lpstr>2.2 인버터의 스위칭 변조방식</vt:lpstr>
    </vt:vector>
  </TitlesOfParts>
  <Company>Ajou Univ.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0</dc:title>
  <dc:creator>Admin</dc:creator>
  <cp:lastModifiedBy>Kang hosung</cp:lastModifiedBy>
  <cp:revision>559</cp:revision>
  <cp:lastPrinted>1999-06-17T07:22:45Z</cp:lastPrinted>
  <dcterms:created xsi:type="dcterms:W3CDTF">2007-08-26T13:24:29Z</dcterms:created>
  <dcterms:modified xsi:type="dcterms:W3CDTF">2018-09-20T05:21:02Z</dcterms:modified>
</cp:coreProperties>
</file>